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6" r:id="rId5"/>
    <p:sldId id="268" r:id="rId6"/>
    <p:sldId id="260" r:id="rId7"/>
    <p:sldId id="271" r:id="rId8"/>
    <p:sldId id="272" r:id="rId9"/>
    <p:sldId id="273" r:id="rId10"/>
    <p:sldId id="286" r:id="rId11"/>
    <p:sldId id="288" r:id="rId12"/>
    <p:sldId id="287" r:id="rId13"/>
    <p:sldId id="261" r:id="rId14"/>
    <p:sldId id="274" r:id="rId15"/>
    <p:sldId id="275" r:id="rId16"/>
    <p:sldId id="289" r:id="rId17"/>
    <p:sldId id="262" r:id="rId18"/>
    <p:sldId id="285"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6" d="100"/>
          <a:sy n="106" d="100"/>
        </p:scale>
        <p:origin x="78" y="504"/>
      </p:cViewPr>
      <p:guideLst>
        <p:guide orient="horz" pos="2160"/>
        <p:guide pos="38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0E1305-9935-4EA3-89AA-298E7EA4427B}" type="datetimeFigureOut">
              <a:rPr lang="zh-CN" altLang="en-US" smtClean="0"/>
              <a:t>2021/8/29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75412-E908-4EF4-B67A-B7CEBCF4C09E}" type="slidenum">
              <a:rPr lang="zh-CN" altLang="en-US" smtClean="0"/>
              <a:t>‹#›</a:t>
            </a:fld>
            <a:endParaRPr lang="zh-CN" altLang="en-US"/>
          </a:p>
        </p:txBody>
      </p:sp>
    </p:spTree>
    <p:extLst>
      <p:ext uri="{BB962C8B-B14F-4D97-AF65-F5344CB8AC3E}">
        <p14:creationId xmlns:p14="http://schemas.microsoft.com/office/powerpoint/2010/main" val="158061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extLst>
      <p:ext uri="{BB962C8B-B14F-4D97-AF65-F5344CB8AC3E}">
        <p14:creationId xmlns:p14="http://schemas.microsoft.com/office/powerpoint/2010/main" val="2891339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F76C3-5B9A-43D0-AA30-8288D5C7D0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6987505-554D-4E2A-A69F-472B31D2C9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C5A00B-EA3A-4DF7-9FD8-49FE5EF6A664}"/>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5305288D-7E99-46B7-A855-E5FFBF0C80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607B5C-1AB4-40DF-B3FE-0D2C71D086F4}"/>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104237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5D8C75-EF5B-444A-8C17-247E934BB57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C80CB33-D641-4C35-A78F-1638C3379E3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FE6A6C-BE5B-4593-A8CF-07FDFDE169D6}"/>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5D696B98-EF94-498C-8B37-187FDBE897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27F66B-17F2-44F4-BC15-5CFC04B085F0}"/>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6122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B2A53AD-A17F-4FD2-955A-8C807E5943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C5EBDD-9F94-48F2-AEE9-BBBA016B358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25D2AA-B298-4D5F-BA2F-852AFCC817FB}"/>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CE7082E0-C6F5-43CB-A113-5BDA36870F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AF1F57-BA68-456B-B8F3-26B25E3E14CF}"/>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157160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4887B1-724D-44AE-BC55-4B2D94942F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9FE6BDD-A0AD-4F16-94CC-BE40167E163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042B644-2C62-4353-8381-F3072D31CE57}"/>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D73CA4FE-E413-4655-8C9B-16FB40900B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BBC51D-FB2B-4C88-A8AC-02D253249EE9}"/>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221062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AE4099-68DA-4735-B406-16CFC05C1C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ABF4A36-B29D-4A90-B1ED-6CE400C322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A6B79D8-4E10-48E6-8F9A-44A49AA6528D}"/>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37AD6C62-C26B-4C08-928D-BBD2C6F003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CC42DE-2986-4D20-9772-A4672BB2225F}"/>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309630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E1F9D-062F-4A68-AE2E-B39F96B7654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AF1C6B-71F4-4330-A77B-7525A90B143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0F246AB-9118-40A3-8EFF-BD5C00206EE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9ADB8E4-00D1-4B9A-AD71-62AE15AA2F53}"/>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0ED05742-32E8-4947-8C21-EA0840A0C3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FA16F5-A996-4086-879E-96AD230900CB}"/>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338007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46274-A08A-4925-952F-713B4175D5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C79D1CF-E911-456C-817D-9204DD413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563BF9E-84E1-41AE-A152-2BE77A0A2B8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F4CB039-EAE8-4A36-A413-DFCC85F909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1119632-BFC2-493F-B150-BD039F795A0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7968F7D-12AF-43DE-9C17-3B79FD9CD6D3}"/>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8" name="页脚占位符 7">
            <a:extLst>
              <a:ext uri="{FF2B5EF4-FFF2-40B4-BE49-F238E27FC236}">
                <a16:creationId xmlns:a16="http://schemas.microsoft.com/office/drawing/2014/main" id="{F2A8DFA6-6CA5-4C9E-A4DE-CE02E9E5820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F3BC946-DB6C-47B2-BBE0-9CBE7B98C481}"/>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2558568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2771E-7E5A-496B-AAD3-F7812DD867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3D9E52-3339-45CB-AFCC-933C3F3F4F00}"/>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4" name="页脚占位符 3">
            <a:extLst>
              <a:ext uri="{FF2B5EF4-FFF2-40B4-BE49-F238E27FC236}">
                <a16:creationId xmlns:a16="http://schemas.microsoft.com/office/drawing/2014/main" id="{2A3D8E1D-F086-4C9F-9C12-AB5D13ACC72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2461B13-A13B-426A-AF61-9E09F1784FE9}"/>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2590014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5B894B-A780-427C-B9DC-F7D09823D8A0}"/>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3" name="页脚占位符 2">
            <a:extLst>
              <a:ext uri="{FF2B5EF4-FFF2-40B4-BE49-F238E27FC236}">
                <a16:creationId xmlns:a16="http://schemas.microsoft.com/office/drawing/2014/main" id="{142C512F-8336-408F-905B-F64ADD05BAF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17B2EEE-F8CE-478E-9F68-C89259DD4CC8}"/>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3087768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E44179-21EC-4171-BFF1-A79F59BB42B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B6E722-BCFD-4224-A620-14544F0EED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3AB24D9-0A7E-48FD-B171-BC16BACFB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A63C33-2190-494B-A637-844C73533165}"/>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0A0C105F-641E-4A13-A661-4807153D2CC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39DB5A-E92B-4EB0-86CD-816116DDFD21}"/>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112960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7A3EA-7FE8-4801-A866-165879CD845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B05E9B0-D81F-4428-894F-CCEB9D4684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EB9CED-03A6-44EA-B319-0B0998228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0C68815-2034-45AF-AE63-A52DDA5A9E5D}"/>
              </a:ext>
            </a:extLst>
          </p:cNvPr>
          <p:cNvSpPr>
            <a:spLocks noGrp="1"/>
          </p:cNvSpPr>
          <p:nvPr>
            <p:ph type="dt" sz="half" idx="10"/>
          </p:nvPr>
        </p:nvSpPr>
        <p:spPr/>
        <p:txBody>
          <a:bodyPr/>
          <a:lstStyle/>
          <a:p>
            <a:fld id="{D3027FA3-A175-481F-B403-ED8C813C8E20}" type="datetimeFigureOut">
              <a:rPr lang="zh-CN" altLang="en-US" smtClean="0"/>
              <a:t>2021/8/29</a:t>
            </a:fld>
            <a:endParaRPr lang="zh-CN" altLang="en-US"/>
          </a:p>
        </p:txBody>
      </p:sp>
      <p:sp>
        <p:nvSpPr>
          <p:cNvPr id="6" name="页脚占位符 5">
            <a:extLst>
              <a:ext uri="{FF2B5EF4-FFF2-40B4-BE49-F238E27FC236}">
                <a16:creationId xmlns:a16="http://schemas.microsoft.com/office/drawing/2014/main" id="{F2343F05-7529-4549-A11D-0F528C774A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5BADFE-1B19-47A5-9E03-A47FD583D33F}"/>
              </a:ext>
            </a:extLst>
          </p:cNvPr>
          <p:cNvSpPr>
            <a:spLocks noGrp="1"/>
          </p:cNvSpPr>
          <p:nvPr>
            <p:ph type="sldNum" sz="quarter" idx="12"/>
          </p:nvPr>
        </p:nvSpPr>
        <p:spPr/>
        <p:txBody>
          <a:body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21653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724ED97-EC7A-43DC-AD5C-A2D0B05531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784017-989E-4E9F-B5FF-6A9F43BC7C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FADC23-E65C-4FB3-B8B7-C9034B82D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27FA3-A175-481F-B403-ED8C813C8E20}" type="datetimeFigureOut">
              <a:rPr lang="zh-CN" altLang="en-US" smtClean="0"/>
              <a:t>2021/8/29</a:t>
            </a:fld>
            <a:endParaRPr lang="zh-CN" altLang="en-US"/>
          </a:p>
        </p:txBody>
      </p:sp>
      <p:sp>
        <p:nvSpPr>
          <p:cNvPr id="5" name="页脚占位符 4">
            <a:extLst>
              <a:ext uri="{FF2B5EF4-FFF2-40B4-BE49-F238E27FC236}">
                <a16:creationId xmlns:a16="http://schemas.microsoft.com/office/drawing/2014/main" id="{548A60DE-A649-4138-9A63-6F8ACBFAE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CB547D8-4CB5-40C1-9FC9-E1D6419DAE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D3F65-8972-4B23-83F4-0D0685F21AD8}" type="slidenum">
              <a:rPr lang="zh-CN" altLang="en-US" smtClean="0"/>
              <a:t>‹#›</a:t>
            </a:fld>
            <a:endParaRPr lang="zh-CN" altLang="en-US"/>
          </a:p>
        </p:txBody>
      </p:sp>
    </p:spTree>
    <p:extLst>
      <p:ext uri="{BB962C8B-B14F-4D97-AF65-F5344CB8AC3E}">
        <p14:creationId xmlns:p14="http://schemas.microsoft.com/office/powerpoint/2010/main" val="82686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18426895">
            <a:off x="-6161032" y="-3864538"/>
            <a:ext cx="15335316" cy="10632912"/>
          </a:xfrm>
          <a:prstGeom prst="rect">
            <a:avLst/>
          </a:prstGeom>
        </p:spPr>
      </p:pic>
      <p:sp>
        <p:nvSpPr>
          <p:cNvPr id="6" name="椭圆 5"/>
          <p:cNvSpPr/>
          <p:nvPr/>
        </p:nvSpPr>
        <p:spPr>
          <a:xfrm>
            <a:off x="1879599" y="1219862"/>
            <a:ext cx="2206018" cy="2310738"/>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2"/>
          <p:cNvSpPr txBox="1"/>
          <p:nvPr/>
        </p:nvSpPr>
        <p:spPr>
          <a:xfrm>
            <a:off x="2951430" y="3941124"/>
            <a:ext cx="8284683" cy="1754359"/>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sz="5400" dirty="0">
                <a:solidFill>
                  <a:srgbClr val="3E4150"/>
                </a:solidFill>
              </a:rPr>
              <a:t>改进的</a:t>
            </a:r>
            <a:r>
              <a:rPr lang="en-US" altLang="zh-CN" sz="5400" dirty="0">
                <a:solidFill>
                  <a:srgbClr val="3E4150"/>
                </a:solidFill>
              </a:rPr>
              <a:t>V2I</a:t>
            </a:r>
            <a:r>
              <a:rPr lang="zh-CN" altLang="en-US" sz="5400" dirty="0">
                <a:solidFill>
                  <a:srgbClr val="3E4150"/>
                </a:solidFill>
              </a:rPr>
              <a:t>通信提高十字路口自动驾驶车辆通行效率</a:t>
            </a:r>
          </a:p>
        </p:txBody>
      </p:sp>
      <p:grpSp>
        <p:nvGrpSpPr>
          <p:cNvPr id="41" name="组合 40"/>
          <p:cNvGrpSpPr/>
          <p:nvPr/>
        </p:nvGrpSpPr>
        <p:grpSpPr>
          <a:xfrm>
            <a:off x="11571416" y="3959358"/>
            <a:ext cx="620584" cy="1723138"/>
            <a:chOff x="11571416" y="3218099"/>
            <a:chExt cx="620584" cy="1723138"/>
          </a:xfrm>
        </p:grpSpPr>
        <p:sp>
          <p:nvSpPr>
            <p:cNvPr id="43" name="矩形 42"/>
            <p:cNvSpPr/>
            <p:nvPr/>
          </p:nvSpPr>
          <p:spPr>
            <a:xfrm>
              <a:off x="11571416" y="3218099"/>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1416" y="4500799"/>
              <a:ext cx="620584" cy="44043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299" y="1296062"/>
            <a:ext cx="2206017" cy="22060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235"/>
    </mc:Choice>
    <mc:Fallback xmlns="">
      <p:transition advTm="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0-#ppt_w/2"/>
                                          </p:val>
                                        </p:tav>
                                        <p:tav tm="100000">
                                          <p:val>
                                            <p:strVal val="#ppt_x"/>
                                          </p:val>
                                        </p:tav>
                                      </p:tavLst>
                                    </p:anim>
                                    <p:anim calcmode="lin" valueType="num">
                                      <p:cBhvr additive="base">
                                        <p:cTn id="8" dur="1300" fill="hold"/>
                                        <p:tgtEl>
                                          <p:spTgt spid="4"/>
                                        </p:tgtEl>
                                        <p:attrNameLst>
                                          <p:attrName>ppt_y</p:attrName>
                                        </p:attrNameLst>
                                      </p:cBhvr>
                                      <p:tavLst>
                                        <p:tav tm="0">
                                          <p:val>
                                            <p:strVal val="0-#ppt_h/2"/>
                                          </p:val>
                                        </p:tav>
                                        <p:tav tm="100000">
                                          <p:val>
                                            <p:strVal val="#ppt_y"/>
                                          </p:val>
                                        </p:tav>
                                      </p:tavLst>
                                    </p:anim>
                                  </p:childTnLst>
                                </p:cTn>
                              </p:par>
                              <p:par>
                                <p:cTn id="9" presetID="12" presetClass="entr" presetSubtype="2" fill="hold" nodeType="withEffect">
                                  <p:stCondLst>
                                    <p:cond delay="8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ppt_x</p:attrName>
                                        </p:attrNameLst>
                                      </p:cBhvr>
                                      <p:tavLst>
                                        <p:tav tm="0">
                                          <p:val>
                                            <p:strVal val="#ppt_x+#ppt_w*1.125000"/>
                                          </p:val>
                                        </p:tav>
                                        <p:tav tm="100000">
                                          <p:val>
                                            <p:strVal val="#ppt_x"/>
                                          </p:val>
                                        </p:tav>
                                      </p:tavLst>
                                    </p:anim>
                                    <p:animEffect transition="in" filter="wipe(left)">
                                      <p:cBhvr>
                                        <p:cTn id="12" dur="500"/>
                                        <p:tgtEl>
                                          <p:spTgt spid="41"/>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ppt_x</p:attrName>
                                        </p:attrNameLst>
                                      </p:cBhvr>
                                      <p:tavLst>
                                        <p:tav tm="0">
                                          <p:val>
                                            <p:strVal val="#ppt_x-#ppt_w*1.125000"/>
                                          </p:val>
                                        </p:tav>
                                        <p:tav tm="100000">
                                          <p:val>
                                            <p:strVal val="#ppt_x"/>
                                          </p:val>
                                        </p:tav>
                                      </p:tavLst>
                                    </p:anim>
                                    <p:animEffect transition="in" filter="wipe(right)">
                                      <p:cBhvr>
                                        <p:cTn id="1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通信模型</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2" name="文本框 1">
            <a:extLst>
              <a:ext uri="{FF2B5EF4-FFF2-40B4-BE49-F238E27FC236}">
                <a16:creationId xmlns:a16="http://schemas.microsoft.com/office/drawing/2014/main" id="{D874545C-B0D4-4F7A-8C8C-4C66A9B9D9E9}"/>
              </a:ext>
            </a:extLst>
          </p:cNvPr>
          <p:cNvSpPr txBox="1"/>
          <p:nvPr/>
        </p:nvSpPr>
        <p:spPr>
          <a:xfrm>
            <a:off x="683491" y="1003301"/>
            <a:ext cx="8290306"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因此对于上行链路的某条子信道，我们考虑将其划分成带时间槽的虚拟帧，每辆通过路口的车辆向调度中心发送的请求被安插在虚拟帧中的一个或几个时间槽中，对于每一帧的数据，可以假设其由相同的信道状态，而每一帧的长度是有限的，因此，超过其容量上限的包将会被丢弃。故需要对每个包的价值做一个评估，尽量丢弃价值低的包。</a:t>
            </a:r>
          </a:p>
        </p:txBody>
      </p:sp>
      <p:pic>
        <p:nvPicPr>
          <p:cNvPr id="12" name="图片 11">
            <a:extLst>
              <a:ext uri="{FF2B5EF4-FFF2-40B4-BE49-F238E27FC236}">
                <a16:creationId xmlns:a16="http://schemas.microsoft.com/office/drawing/2014/main" id="{9C11A1C4-B720-4E21-8D79-334FD802B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517" y="2699665"/>
            <a:ext cx="7763908" cy="3830444"/>
          </a:xfrm>
          <a:prstGeom prst="rect">
            <a:avLst/>
          </a:prstGeom>
        </p:spPr>
      </p:pic>
    </p:spTree>
    <p:extLst>
      <p:ext uri="{BB962C8B-B14F-4D97-AF65-F5344CB8AC3E}">
        <p14:creationId xmlns:p14="http://schemas.microsoft.com/office/powerpoint/2010/main" val="2953245100"/>
      </p:ext>
    </p:extLst>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信息价值</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grpSp>
        <p:nvGrpSpPr>
          <p:cNvPr id="73" name="组合 72">
            <a:extLst>
              <a:ext uri="{FF2B5EF4-FFF2-40B4-BE49-F238E27FC236}">
                <a16:creationId xmlns:a16="http://schemas.microsoft.com/office/drawing/2014/main" id="{5F05A6E8-676E-438C-A60D-0AD56F30C72B}"/>
              </a:ext>
            </a:extLst>
          </p:cNvPr>
          <p:cNvGrpSpPr/>
          <p:nvPr/>
        </p:nvGrpSpPr>
        <p:grpSpPr>
          <a:xfrm>
            <a:off x="681644" y="1460628"/>
            <a:ext cx="5512731" cy="4098143"/>
            <a:chOff x="6435203" y="1620982"/>
            <a:chExt cx="5512731" cy="4098143"/>
          </a:xfrm>
        </p:grpSpPr>
        <p:grpSp>
          <p:nvGrpSpPr>
            <p:cNvPr id="49" name="组合 48">
              <a:extLst>
                <a:ext uri="{FF2B5EF4-FFF2-40B4-BE49-F238E27FC236}">
                  <a16:creationId xmlns:a16="http://schemas.microsoft.com/office/drawing/2014/main" id="{A1F8BA22-71BD-42D7-84B4-9DE82E097EBA}"/>
                </a:ext>
              </a:extLst>
            </p:cNvPr>
            <p:cNvGrpSpPr/>
            <p:nvPr/>
          </p:nvGrpSpPr>
          <p:grpSpPr>
            <a:xfrm>
              <a:off x="6524327" y="1620982"/>
              <a:ext cx="5257817" cy="3946461"/>
              <a:chOff x="6704437" y="1219197"/>
              <a:chExt cx="5257817" cy="3946461"/>
            </a:xfrm>
          </p:grpSpPr>
          <p:sp>
            <p:nvSpPr>
              <p:cNvPr id="33" name="任意多边形: 形状 32">
                <a:extLst>
                  <a:ext uri="{FF2B5EF4-FFF2-40B4-BE49-F238E27FC236}">
                    <a16:creationId xmlns:a16="http://schemas.microsoft.com/office/drawing/2014/main" id="{1AEED24F-A8D1-409D-A123-949E90238BAE}"/>
                  </a:ext>
                </a:extLst>
              </p:cNvPr>
              <p:cNvSpPr/>
              <p:nvPr/>
            </p:nvSpPr>
            <p:spPr>
              <a:xfrm>
                <a:off x="6816436" y="2011929"/>
                <a:ext cx="5061528" cy="3153729"/>
              </a:xfrm>
              <a:custGeom>
                <a:avLst/>
                <a:gdLst>
                  <a:gd name="connsiteX0" fmla="*/ 0 w 5061528"/>
                  <a:gd name="connsiteY0" fmla="*/ 648144 h 3153729"/>
                  <a:gd name="connsiteX1" fmla="*/ 508000 w 5061528"/>
                  <a:gd name="connsiteY1" fmla="*/ 1598 h 3153729"/>
                  <a:gd name="connsiteX2" fmla="*/ 1884219 w 5061528"/>
                  <a:gd name="connsiteY2" fmla="*/ 814398 h 3153729"/>
                  <a:gd name="connsiteX3" fmla="*/ 2586182 w 5061528"/>
                  <a:gd name="connsiteY3" fmla="*/ 3095780 h 3153729"/>
                  <a:gd name="connsiteX4" fmla="*/ 4996873 w 5061528"/>
                  <a:gd name="connsiteY4" fmla="*/ 2523126 h 3153729"/>
                  <a:gd name="connsiteX5" fmla="*/ 4996873 w 5061528"/>
                  <a:gd name="connsiteY5" fmla="*/ 2523126 h 3153729"/>
                  <a:gd name="connsiteX6" fmla="*/ 5061528 w 5061528"/>
                  <a:gd name="connsiteY6" fmla="*/ 2532362 h 31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528" h="3153729">
                    <a:moveTo>
                      <a:pt x="0" y="648144"/>
                    </a:moveTo>
                    <a:cubicBezTo>
                      <a:pt x="96982" y="311016"/>
                      <a:pt x="193964" y="-26111"/>
                      <a:pt x="508000" y="1598"/>
                    </a:cubicBezTo>
                    <a:cubicBezTo>
                      <a:pt x="822037" y="29307"/>
                      <a:pt x="1537855" y="298701"/>
                      <a:pt x="1884219" y="814398"/>
                    </a:cubicBezTo>
                    <a:cubicBezTo>
                      <a:pt x="2230583" y="1330095"/>
                      <a:pt x="2067407" y="2810992"/>
                      <a:pt x="2586182" y="3095780"/>
                    </a:cubicBezTo>
                    <a:cubicBezTo>
                      <a:pt x="3104957" y="3380568"/>
                      <a:pt x="4996873" y="2523126"/>
                      <a:pt x="4996873" y="2523126"/>
                    </a:cubicBezTo>
                    <a:lnTo>
                      <a:pt x="4996873" y="2523126"/>
                    </a:lnTo>
                    <a:cubicBezTo>
                      <a:pt x="5007649" y="2524665"/>
                      <a:pt x="5035358" y="2526205"/>
                      <a:pt x="5061528" y="253236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335BEA00-D7B2-4EFA-9AD1-028533BB0E52}"/>
                  </a:ext>
                </a:extLst>
              </p:cNvPr>
              <p:cNvSpPr/>
              <p:nvPr/>
            </p:nvSpPr>
            <p:spPr>
              <a:xfrm>
                <a:off x="6704437" y="1994576"/>
                <a:ext cx="5145818" cy="3058937"/>
              </a:xfrm>
              <a:custGeom>
                <a:avLst/>
                <a:gdLst>
                  <a:gd name="connsiteX0" fmla="*/ 1163 w 5145818"/>
                  <a:gd name="connsiteY0" fmla="*/ 563897 h 3058937"/>
                  <a:gd name="connsiteX1" fmla="*/ 278254 w 5145818"/>
                  <a:gd name="connsiteY1" fmla="*/ 479 h 3058937"/>
                  <a:gd name="connsiteX2" fmla="*/ 1719127 w 5145818"/>
                  <a:gd name="connsiteY2" fmla="*/ 647024 h 3058937"/>
                  <a:gd name="connsiteX3" fmla="*/ 2559636 w 5145818"/>
                  <a:gd name="connsiteY3" fmla="*/ 2014006 h 3058937"/>
                  <a:gd name="connsiteX4" fmla="*/ 3474036 w 5145818"/>
                  <a:gd name="connsiteY4" fmla="*/ 3048479 h 3058937"/>
                  <a:gd name="connsiteX5" fmla="*/ 5145818 w 5145818"/>
                  <a:gd name="connsiteY5" fmla="*/ 2549715 h 30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5818" h="3058937">
                    <a:moveTo>
                      <a:pt x="1163" y="563897"/>
                    </a:moveTo>
                    <a:cubicBezTo>
                      <a:pt x="-3455" y="275261"/>
                      <a:pt x="-8073" y="-13375"/>
                      <a:pt x="278254" y="479"/>
                    </a:cubicBezTo>
                    <a:cubicBezTo>
                      <a:pt x="564581" y="14333"/>
                      <a:pt x="1338897" y="311436"/>
                      <a:pt x="1719127" y="647024"/>
                    </a:cubicBezTo>
                    <a:cubicBezTo>
                      <a:pt x="2099357" y="982612"/>
                      <a:pt x="2267151" y="1613763"/>
                      <a:pt x="2559636" y="2014006"/>
                    </a:cubicBezTo>
                    <a:cubicBezTo>
                      <a:pt x="2852121" y="2414249"/>
                      <a:pt x="3043006" y="2959194"/>
                      <a:pt x="3474036" y="3048479"/>
                    </a:cubicBezTo>
                    <a:cubicBezTo>
                      <a:pt x="3905066" y="3137764"/>
                      <a:pt x="4865648" y="2628224"/>
                      <a:pt x="5145818" y="2549715"/>
                    </a:cubicBezTo>
                  </a:path>
                </a:pathLst>
              </a:cu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229BA9A4-8E86-4DE9-9C93-C2E0DAECDBAE}"/>
                  </a:ext>
                </a:extLst>
              </p:cNvPr>
              <p:cNvCxnSpPr>
                <a:cxnSpLocks/>
              </p:cNvCxnSpPr>
              <p:nvPr/>
            </p:nvCxnSpPr>
            <p:spPr>
              <a:xfrm>
                <a:off x="9347200" y="1403928"/>
                <a:ext cx="692727" cy="0"/>
              </a:xfrm>
              <a:prstGeom prst="line">
                <a:avLst/>
              </a:prstGeom>
              <a:ln w="381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58FFBD7C-10C4-488B-A4D0-93A9B4B9AE4A}"/>
                  </a:ext>
                </a:extLst>
              </p:cNvPr>
              <p:cNvCxnSpPr>
                <a:cxnSpLocks/>
              </p:cNvCxnSpPr>
              <p:nvPr/>
            </p:nvCxnSpPr>
            <p:spPr>
              <a:xfrm>
                <a:off x="9347200" y="1873389"/>
                <a:ext cx="6927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A318430-9FF0-4251-85D8-2A6DBE861D46}"/>
                  </a:ext>
                </a:extLst>
              </p:cNvPr>
              <p:cNvSpPr txBox="1"/>
              <p:nvPr/>
            </p:nvSpPr>
            <p:spPr>
              <a:xfrm>
                <a:off x="10179636" y="1697958"/>
                <a:ext cx="1782618"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Reference path</a:t>
                </a:r>
                <a:endParaRPr lang="zh-CN" altLang="en-US"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0B188822-D752-4FC2-ACC4-436BA189D964}"/>
                  </a:ext>
                </a:extLst>
              </p:cNvPr>
              <p:cNvSpPr txBox="1"/>
              <p:nvPr/>
            </p:nvSpPr>
            <p:spPr>
              <a:xfrm>
                <a:off x="10224652" y="1219197"/>
                <a:ext cx="169949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Actual path</a:t>
                </a:r>
                <a:endParaRPr lang="zh-CN" altLang="en-US" dirty="0"/>
              </a:p>
            </p:txBody>
          </p:sp>
        </p:grpSp>
        <p:sp>
          <p:nvSpPr>
            <p:cNvPr id="55" name="椭圆 54">
              <a:extLst>
                <a:ext uri="{FF2B5EF4-FFF2-40B4-BE49-F238E27FC236}">
                  <a16:creationId xmlns:a16="http://schemas.microsoft.com/office/drawing/2014/main" id="{C7249EA2-8E88-494C-BDA2-A97CFFEDFDDA}"/>
                </a:ext>
              </a:extLst>
            </p:cNvPr>
            <p:cNvSpPr/>
            <p:nvPr/>
          </p:nvSpPr>
          <p:spPr>
            <a:xfrm>
              <a:off x="10771201" y="5157718"/>
              <a:ext cx="188178" cy="202477"/>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9BEDA94-5B18-4AFF-AC88-66946E2D6F2F}"/>
                </a:ext>
              </a:extLst>
            </p:cNvPr>
            <p:cNvSpPr/>
            <p:nvPr/>
          </p:nvSpPr>
          <p:spPr>
            <a:xfrm>
              <a:off x="6552036" y="2396361"/>
              <a:ext cx="346380" cy="34453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8C612A14-D3B6-411D-90BB-F357B39B34B4}"/>
                </a:ext>
              </a:extLst>
            </p:cNvPr>
            <p:cNvSpPr/>
            <p:nvPr/>
          </p:nvSpPr>
          <p:spPr>
            <a:xfrm>
              <a:off x="8660460" y="4212838"/>
              <a:ext cx="621853" cy="663961"/>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a:extLst>
                <a:ext uri="{FF2B5EF4-FFF2-40B4-BE49-F238E27FC236}">
                  <a16:creationId xmlns:a16="http://schemas.microsoft.com/office/drawing/2014/main" id="{69D852AE-8881-482F-BED5-3E61514FC14F}"/>
                </a:ext>
              </a:extLst>
            </p:cNvPr>
            <p:cNvCxnSpPr>
              <a:cxnSpLocks/>
              <a:stCxn id="56" idx="1"/>
            </p:cNvCxnSpPr>
            <p:nvPr/>
          </p:nvCxnSpPr>
          <p:spPr>
            <a:xfrm>
              <a:off x="6602762" y="2446817"/>
              <a:ext cx="187045" cy="22833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E0493AF-3A37-44AD-9B79-D394A58D42C6}"/>
                </a:ext>
              </a:extLst>
            </p:cNvPr>
            <p:cNvCxnSpPr>
              <a:cxnSpLocks/>
              <a:stCxn id="34" idx="3"/>
            </p:cNvCxnSpPr>
            <p:nvPr/>
          </p:nvCxnSpPr>
          <p:spPr>
            <a:xfrm flipH="1">
              <a:off x="8831580" y="4410367"/>
              <a:ext cx="252383" cy="189395"/>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FA77EA10-A012-4DF6-9867-A15F65268847}"/>
                </a:ext>
              </a:extLst>
            </p:cNvPr>
            <p:cNvSpPr txBox="1"/>
            <p:nvPr/>
          </p:nvSpPr>
          <p:spPr>
            <a:xfrm>
              <a:off x="6435203" y="1978645"/>
              <a:ext cx="1025470" cy="307777"/>
            </a:xfrm>
            <a:prstGeom prst="rect">
              <a:avLst/>
            </a:prstGeom>
            <a:noFill/>
          </p:spPr>
          <p:txBody>
            <a:bodyPr wrap="square" rtlCol="0">
              <a:spAutoFit/>
            </a:bodyPr>
            <a:lstStyle/>
            <a:p>
              <a:r>
                <a:rPr lang="en-US" altLang="zh-CN" sz="1400" dirty="0">
                  <a:solidFill>
                    <a:srgbClr val="FFC000"/>
                  </a:solidFill>
                  <a:latin typeface="Arial" panose="020B0604020202020204" pitchFamily="34" charset="0"/>
                  <a:cs typeface="Arial" panose="020B0604020202020204" pitchFamily="34" charset="0"/>
                </a:rPr>
                <a:t>State 1</a:t>
              </a:r>
              <a:endParaRPr lang="zh-CN" altLang="en-US" sz="1400" dirty="0">
                <a:solidFill>
                  <a:srgbClr val="FFC000"/>
                </a:solidFill>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B57F749A-307D-4AC0-A194-8522DC6606A1}"/>
                </a:ext>
              </a:extLst>
            </p:cNvPr>
            <p:cNvSpPr txBox="1"/>
            <p:nvPr/>
          </p:nvSpPr>
          <p:spPr>
            <a:xfrm>
              <a:off x="9181867" y="4081149"/>
              <a:ext cx="1025470" cy="307777"/>
            </a:xfrm>
            <a:prstGeom prst="rect">
              <a:avLst/>
            </a:prstGeom>
            <a:noFill/>
          </p:spPr>
          <p:txBody>
            <a:bodyPr wrap="square" rtlCol="0">
              <a:spAutoFit/>
            </a:bodyPr>
            <a:lstStyle/>
            <a:p>
              <a:r>
                <a:rPr lang="en-US" altLang="zh-CN" sz="1400" dirty="0">
                  <a:solidFill>
                    <a:srgbClr val="C00000"/>
                  </a:solidFill>
                  <a:latin typeface="Arial" panose="020B0604020202020204" pitchFamily="34" charset="0"/>
                  <a:cs typeface="Arial" panose="020B0604020202020204" pitchFamily="34" charset="0"/>
                </a:rPr>
                <a:t>State 2</a:t>
              </a:r>
              <a:endParaRPr lang="zh-CN" altLang="en-US" sz="1400" dirty="0">
                <a:solidFill>
                  <a:srgbClr val="C00000"/>
                </a:solidFill>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A1327605-0BDF-4799-B592-D272DF6242C0}"/>
                </a:ext>
              </a:extLst>
            </p:cNvPr>
            <p:cNvSpPr txBox="1"/>
            <p:nvPr/>
          </p:nvSpPr>
          <p:spPr>
            <a:xfrm>
              <a:off x="10922464" y="5411348"/>
              <a:ext cx="1025470" cy="307777"/>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State 3</a:t>
              </a:r>
              <a:endParaRPr lang="zh-CN" altLang="en-US" sz="1400" dirty="0">
                <a:latin typeface="Arial" panose="020B0604020202020204" pitchFamily="34" charset="0"/>
                <a:cs typeface="Arial" panose="020B0604020202020204" pitchFamily="34" charset="0"/>
              </a:endParaRPr>
            </a:p>
          </p:txBody>
        </p:sp>
      </p:grpSp>
      <p:sp>
        <p:nvSpPr>
          <p:cNvPr id="74" name="文本框 73">
            <a:extLst>
              <a:ext uri="{FF2B5EF4-FFF2-40B4-BE49-F238E27FC236}">
                <a16:creationId xmlns:a16="http://schemas.microsoft.com/office/drawing/2014/main" id="{9C1EFE46-7E84-48FD-927A-9C856760862A}"/>
              </a:ext>
            </a:extLst>
          </p:cNvPr>
          <p:cNvSpPr txBox="1"/>
          <p:nvPr/>
        </p:nvSpPr>
        <p:spPr>
          <a:xfrm>
            <a:off x="6213310" y="1128216"/>
            <a:ext cx="5696913" cy="5029390"/>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       实际状态与参考状态的距离，是决定信息价值的一个关键因素；对于</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控制来说，假使实际状态与参考状态一致，该采样周期内的控制信令很大程度上是冗余的。</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如左图所示，状态</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情况下，即使控制信令未能传达，对于下一时隙内的路径的结果也很小，而如状态</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情况下的影响则不能忽视，失去控制信令的代价较大；总体来说，对于左图这样的简单的路径追踪问题，显然的是：状态</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的信息价值 </a:t>
            </a:r>
            <a:r>
              <a:rPr lang="en-US" altLang="zh-CN" dirty="0">
                <a:latin typeface="微软雅黑" panose="020B0503020204020204" pitchFamily="34" charset="-122"/>
                <a:ea typeface="微软雅黑" panose="020B0503020204020204" pitchFamily="34" charset="-122"/>
              </a:rPr>
              <a:t>&gt; </a:t>
            </a:r>
            <a:r>
              <a:rPr lang="zh-CN" altLang="en-US" dirty="0">
                <a:latin typeface="微软雅黑" panose="020B0503020204020204" pitchFamily="34" charset="-122"/>
                <a:ea typeface="微软雅黑" panose="020B0503020204020204" pitchFamily="34" charset="-122"/>
              </a:rPr>
              <a:t>状态</a:t>
            </a:r>
            <a:r>
              <a:rPr lang="en-US" altLang="zh-CN" dirty="0">
                <a:latin typeface="微软雅黑" panose="020B0503020204020204" pitchFamily="34" charset="-122"/>
                <a:ea typeface="微软雅黑" panose="020B0503020204020204" pitchFamily="34" charset="-122"/>
              </a:rPr>
              <a:t>1 &gt; </a:t>
            </a:r>
            <a:r>
              <a:rPr lang="zh-CN" altLang="en-US" dirty="0">
                <a:latin typeface="微软雅黑" panose="020B0503020204020204" pitchFamily="34" charset="-122"/>
                <a:ea typeface="微软雅黑" panose="020B0503020204020204" pitchFamily="34" charset="-122"/>
              </a:rPr>
              <a:t>状态</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，假如面临不得不丢弃一定数量的包的情况（资源受限），丢弃携带状态</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信息的包带来的损失是明显低于丢弃状态</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的。</a:t>
            </a:r>
          </a:p>
        </p:txBody>
      </p:sp>
    </p:spTree>
    <p:extLst>
      <p:ext uri="{BB962C8B-B14F-4D97-AF65-F5344CB8AC3E}">
        <p14:creationId xmlns:p14="http://schemas.microsoft.com/office/powerpoint/2010/main" val="2383544745"/>
      </p:ext>
    </p:extLst>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信息价值</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grpSp>
        <p:nvGrpSpPr>
          <p:cNvPr id="31" name="组合 30">
            <a:extLst>
              <a:ext uri="{FF2B5EF4-FFF2-40B4-BE49-F238E27FC236}">
                <a16:creationId xmlns:a16="http://schemas.microsoft.com/office/drawing/2014/main" id="{A4B0BCC3-854C-4896-871E-4F2E3E28E663}"/>
              </a:ext>
            </a:extLst>
          </p:cNvPr>
          <p:cNvGrpSpPr/>
          <p:nvPr/>
        </p:nvGrpSpPr>
        <p:grpSpPr>
          <a:xfrm>
            <a:off x="6465702" y="984376"/>
            <a:ext cx="5167744" cy="4987638"/>
            <a:chOff x="831273" y="1366980"/>
            <a:chExt cx="5167744" cy="4987638"/>
          </a:xfrm>
        </p:grpSpPr>
        <p:grpSp>
          <p:nvGrpSpPr>
            <p:cNvPr id="28" name="组合 27">
              <a:extLst>
                <a:ext uri="{FF2B5EF4-FFF2-40B4-BE49-F238E27FC236}">
                  <a16:creationId xmlns:a16="http://schemas.microsoft.com/office/drawing/2014/main" id="{A7968313-9520-4F38-B57F-94EECC51B7D2}"/>
                </a:ext>
              </a:extLst>
            </p:cNvPr>
            <p:cNvGrpSpPr/>
            <p:nvPr/>
          </p:nvGrpSpPr>
          <p:grpSpPr>
            <a:xfrm>
              <a:off x="831273" y="1394691"/>
              <a:ext cx="5167744" cy="4959927"/>
              <a:chOff x="2096655" y="1422400"/>
              <a:chExt cx="5167744" cy="4959927"/>
            </a:xfrm>
          </p:grpSpPr>
          <p:sp>
            <p:nvSpPr>
              <p:cNvPr id="3" name="矩形 2">
                <a:extLst>
                  <a:ext uri="{FF2B5EF4-FFF2-40B4-BE49-F238E27FC236}">
                    <a16:creationId xmlns:a16="http://schemas.microsoft.com/office/drawing/2014/main" id="{1D0CC45D-797B-449D-877A-202E04466AE4}"/>
                  </a:ext>
                </a:extLst>
              </p:cNvPr>
              <p:cNvSpPr/>
              <p:nvPr/>
            </p:nvSpPr>
            <p:spPr>
              <a:xfrm>
                <a:off x="2096655" y="1422400"/>
                <a:ext cx="1034472" cy="495992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latin typeface="Arial" panose="020B0604020202020204" pitchFamily="34" charset="0"/>
                    <a:cs typeface="Arial" panose="020B0604020202020204" pitchFamily="34" charset="0"/>
                  </a:rPr>
                  <a:t>Sensor</a:t>
                </a:r>
                <a:r>
                  <a:rPr lang="en-US" altLang="zh-CN" dirty="0">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576CDCC5-C1A9-4AF7-B509-B3EC18C1896D}"/>
                  </a:ext>
                </a:extLst>
              </p:cNvPr>
              <p:cNvSpPr/>
              <p:nvPr/>
            </p:nvSpPr>
            <p:spPr>
              <a:xfrm>
                <a:off x="5712690" y="1422400"/>
                <a:ext cx="1551709" cy="495992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Arial" panose="020B0604020202020204" pitchFamily="34" charset="0"/>
                    <a:cs typeface="Arial" panose="020B0604020202020204" pitchFamily="34" charset="0"/>
                  </a:rPr>
                  <a:t>Control unit</a:t>
                </a:r>
                <a:endParaRPr lang="zh-CN" altLang="en-US" dirty="0">
                  <a:solidFill>
                    <a:schemeClr val="accent1">
                      <a:lumMod val="50000"/>
                    </a:schemeClr>
                  </a:solidFill>
                  <a:latin typeface="Arial" panose="020B0604020202020204" pitchFamily="34" charset="0"/>
                  <a:cs typeface="Arial" panose="020B0604020202020204" pitchFamily="34" charset="0"/>
                </a:endParaRPr>
              </a:p>
            </p:txBody>
          </p:sp>
          <p:cxnSp>
            <p:nvCxnSpPr>
              <p:cNvPr id="9" name="直接箭头连接符 8">
                <a:extLst>
                  <a:ext uri="{FF2B5EF4-FFF2-40B4-BE49-F238E27FC236}">
                    <a16:creationId xmlns:a16="http://schemas.microsoft.com/office/drawing/2014/main" id="{68701A4A-4DC8-4E17-B43B-C71C24527307}"/>
                  </a:ext>
                </a:extLst>
              </p:cNvPr>
              <p:cNvCxnSpPr/>
              <p:nvPr/>
            </p:nvCxnSpPr>
            <p:spPr>
              <a:xfrm>
                <a:off x="3131127" y="1699491"/>
                <a:ext cx="258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F78CE93E-08E3-44C9-BB3A-7E6BAB58BEB1}"/>
                  </a:ext>
                </a:extLst>
              </p:cNvPr>
              <p:cNvCxnSpPr/>
              <p:nvPr/>
            </p:nvCxnSpPr>
            <p:spPr>
              <a:xfrm flipH="1">
                <a:off x="3121891" y="1958109"/>
                <a:ext cx="258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E1D7943-51F8-4BE3-A41B-9798A3542292}"/>
                  </a:ext>
                </a:extLst>
              </p:cNvPr>
              <p:cNvCxnSpPr/>
              <p:nvPr/>
            </p:nvCxnSpPr>
            <p:spPr>
              <a:xfrm>
                <a:off x="3121891" y="3269673"/>
                <a:ext cx="258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6EB1A61-357B-439B-A9CC-9313FB334136}"/>
                  </a:ext>
                </a:extLst>
              </p:cNvPr>
              <p:cNvCxnSpPr/>
              <p:nvPr/>
            </p:nvCxnSpPr>
            <p:spPr>
              <a:xfrm flipH="1">
                <a:off x="3121891" y="3509818"/>
                <a:ext cx="258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CC6647E-F1B9-4B4B-BD2A-1B65A9DBB4B5}"/>
                  </a:ext>
                </a:extLst>
              </p:cNvPr>
              <p:cNvCxnSpPr/>
              <p:nvPr/>
            </p:nvCxnSpPr>
            <p:spPr>
              <a:xfrm>
                <a:off x="3131127" y="5541818"/>
                <a:ext cx="2581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730A033-B22F-479C-B7A6-E07AFDFBFD19}"/>
                  </a:ext>
                </a:extLst>
              </p:cNvPr>
              <p:cNvCxnSpPr/>
              <p:nvPr/>
            </p:nvCxnSpPr>
            <p:spPr>
              <a:xfrm flipH="1">
                <a:off x="3131127" y="5745018"/>
                <a:ext cx="2572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左大括号 23">
                <a:extLst>
                  <a:ext uri="{FF2B5EF4-FFF2-40B4-BE49-F238E27FC236}">
                    <a16:creationId xmlns:a16="http://schemas.microsoft.com/office/drawing/2014/main" id="{01533DF0-F56F-4955-A74C-5BF2AAB67BB3}"/>
                  </a:ext>
                </a:extLst>
              </p:cNvPr>
              <p:cNvSpPr/>
              <p:nvPr/>
            </p:nvSpPr>
            <p:spPr>
              <a:xfrm>
                <a:off x="3953162" y="1976583"/>
                <a:ext cx="517238" cy="1533227"/>
              </a:xfrm>
              <a:prstGeom prst="leftBrace">
                <a:avLst>
                  <a:gd name="adj1" fmla="val 68963"/>
                  <a:gd name="adj2" fmla="val 50000"/>
                </a:avLst>
              </a:prstGeom>
              <a:ln w="28575" cap="rnd" cmpd="sng">
                <a:solidFill>
                  <a:srgbClr val="FFC000"/>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313FC9D-4919-4D1D-A4C1-02E830544077}"/>
                  </a:ext>
                </a:extLst>
              </p:cNvPr>
              <p:cNvSpPr txBox="1"/>
              <p:nvPr/>
            </p:nvSpPr>
            <p:spPr>
              <a:xfrm>
                <a:off x="3583706" y="2558472"/>
                <a:ext cx="51723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a:t>
                </a:r>
                <a:r>
                  <a:rPr lang="en-US" altLang="zh-CN" baseline="-25000"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26" name="左大括号 25">
                <a:extLst>
                  <a:ext uri="{FF2B5EF4-FFF2-40B4-BE49-F238E27FC236}">
                    <a16:creationId xmlns:a16="http://schemas.microsoft.com/office/drawing/2014/main" id="{E33C4116-5121-424D-8AB7-5C82820890F8}"/>
                  </a:ext>
                </a:extLst>
              </p:cNvPr>
              <p:cNvSpPr/>
              <p:nvPr/>
            </p:nvSpPr>
            <p:spPr>
              <a:xfrm>
                <a:off x="4498110" y="3509810"/>
                <a:ext cx="794325" cy="2235205"/>
              </a:xfrm>
              <a:prstGeom prst="leftBrace">
                <a:avLst>
                  <a:gd name="adj1" fmla="val 68963"/>
                  <a:gd name="adj2" fmla="val 50000"/>
                </a:avLst>
              </a:prstGeom>
              <a:ln w="28575" cap="rnd" cmpd="sng">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54593C0-A251-48D8-9079-DA639C090B02}"/>
                  </a:ext>
                </a:extLst>
              </p:cNvPr>
              <p:cNvSpPr txBox="1"/>
              <p:nvPr/>
            </p:nvSpPr>
            <p:spPr>
              <a:xfrm>
                <a:off x="4068616" y="4433568"/>
                <a:ext cx="51723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a:t>
                </a:r>
                <a:r>
                  <a:rPr lang="en-US" altLang="zh-CN" baseline="-25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grpSp>
        <p:sp>
          <p:nvSpPr>
            <p:cNvPr id="29" name="文本框 28">
              <a:extLst>
                <a:ext uri="{FF2B5EF4-FFF2-40B4-BE49-F238E27FC236}">
                  <a16:creationId xmlns:a16="http://schemas.microsoft.com/office/drawing/2014/main" id="{6ABF1771-3636-42B5-B5B2-20AB305D60E7}"/>
                </a:ext>
              </a:extLst>
            </p:cNvPr>
            <p:cNvSpPr txBox="1"/>
            <p:nvPr/>
          </p:nvSpPr>
          <p:spPr>
            <a:xfrm>
              <a:off x="3320471" y="1366980"/>
              <a:ext cx="1034472" cy="338554"/>
            </a:xfrm>
            <a:prstGeom prst="rect">
              <a:avLst/>
            </a:prstGeom>
            <a:noFill/>
          </p:spPr>
          <p:txBody>
            <a:bodyPr wrap="square" rtlCol="0">
              <a:spAutoFit/>
            </a:bodyPr>
            <a:lstStyle/>
            <a:p>
              <a:r>
                <a:rPr lang="en-US" altLang="zh-CN" sz="1600" dirty="0">
                  <a:solidFill>
                    <a:srgbClr val="FF0000"/>
                  </a:solidFill>
                  <a:latin typeface="Arial" panose="020B0604020202020204" pitchFamily="34" charset="0"/>
                  <a:cs typeface="Arial" panose="020B0604020202020204" pitchFamily="34" charset="0"/>
                </a:rPr>
                <a:t>Up link</a:t>
              </a:r>
              <a:endParaRPr lang="zh-CN" altLang="en-US" sz="1600" dirty="0">
                <a:solidFill>
                  <a:srgbClr val="FF0000"/>
                </a:solidFill>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FE3AC7A1-B84F-4CA5-B473-E947C1F5A102}"/>
                </a:ext>
              </a:extLst>
            </p:cNvPr>
            <p:cNvSpPr txBox="1"/>
            <p:nvPr/>
          </p:nvSpPr>
          <p:spPr>
            <a:xfrm>
              <a:off x="3318161" y="1985990"/>
              <a:ext cx="1235366" cy="338554"/>
            </a:xfrm>
            <a:prstGeom prst="rect">
              <a:avLst/>
            </a:prstGeom>
            <a:noFill/>
          </p:spPr>
          <p:txBody>
            <a:bodyPr wrap="square" rtlCol="0">
              <a:spAutoFit/>
            </a:bodyPr>
            <a:lstStyle/>
            <a:p>
              <a:r>
                <a:rPr lang="en-US" altLang="zh-CN" sz="1600" dirty="0">
                  <a:solidFill>
                    <a:schemeClr val="bg2">
                      <a:lumMod val="25000"/>
                    </a:schemeClr>
                  </a:solidFill>
                  <a:latin typeface="Arial" panose="020B0604020202020204" pitchFamily="34" charset="0"/>
                  <a:cs typeface="Arial" panose="020B0604020202020204" pitchFamily="34" charset="0"/>
                </a:rPr>
                <a:t>Down link</a:t>
              </a:r>
              <a:endParaRPr lang="zh-CN" altLang="en-US" sz="1600" dirty="0">
                <a:solidFill>
                  <a:schemeClr val="bg2">
                    <a:lumMod val="25000"/>
                  </a:schemeClr>
                </a:solidFill>
                <a:latin typeface="Arial" panose="020B0604020202020204" pitchFamily="34" charset="0"/>
                <a:cs typeface="Arial" panose="020B0604020202020204" pitchFamily="34" charset="0"/>
              </a:endParaRPr>
            </a:p>
          </p:txBody>
        </p:sp>
      </p:grpSp>
      <p:sp>
        <p:nvSpPr>
          <p:cNvPr id="75" name="文本框 74">
            <a:extLst>
              <a:ext uri="{FF2B5EF4-FFF2-40B4-BE49-F238E27FC236}">
                <a16:creationId xmlns:a16="http://schemas.microsoft.com/office/drawing/2014/main" id="{993FE4AB-FD4E-4340-807C-2B5753C1CCC9}"/>
              </a:ext>
            </a:extLst>
          </p:cNvPr>
          <p:cNvSpPr txBox="1"/>
          <p:nvPr/>
        </p:nvSpPr>
        <p:spPr>
          <a:xfrm>
            <a:off x="320786" y="1153653"/>
            <a:ext cx="5696913" cy="336739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除去上述原因外，还有其他因素影响信息的价值，如右图所示，包的丢弃实际上影响了传感器的采样周期；通常来说，传感器的采样周期越小，意味着控制器越了解系统的现行状态，将更有利于控制器做出精确的决策；具体的来说，对于</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控制系统，我们假使预测步数为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，那么所允许的最大采样周期不应超过</a:t>
            </a:r>
            <a:r>
              <a:rPr lang="en-US" altLang="zh-CN" dirty="0">
                <a:latin typeface="微软雅黑" panose="020B0503020204020204" pitchFamily="34" charset="-122"/>
                <a:ea typeface="微软雅黑" panose="020B0503020204020204" pitchFamily="34" charset="-122"/>
              </a:rPr>
              <a:t>N*t</a:t>
            </a:r>
            <a:r>
              <a:rPr lang="zh-CN" altLang="en-US" dirty="0">
                <a:latin typeface="微软雅黑" panose="020B0503020204020204" pitchFamily="34" charset="-122"/>
                <a:ea typeface="微软雅黑" panose="020B0503020204020204" pitchFamily="34" charset="-122"/>
              </a:rPr>
              <a:t>，随着采样周期越发接近最大值，所包含的价值更高。从通信网络的角度考虑，可以使用信息年龄对其进行描述。</a:t>
            </a:r>
          </a:p>
        </p:txBody>
      </p:sp>
    </p:spTree>
    <p:extLst>
      <p:ext uri="{BB962C8B-B14F-4D97-AF65-F5344CB8AC3E}">
        <p14:creationId xmlns:p14="http://schemas.microsoft.com/office/powerpoint/2010/main" val="879686708"/>
      </p:ext>
    </p:extLst>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9880" y="0"/>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7924229" y="2146119"/>
            <a:ext cx="2132723" cy="654310"/>
            <a:chOff x="7924229" y="2146119"/>
            <a:chExt cx="2132723" cy="654310"/>
          </a:xfrm>
        </p:grpSpPr>
        <p:grpSp>
          <p:nvGrpSpPr>
            <p:cNvPr id="5" name="组合 4"/>
            <p:cNvGrpSpPr/>
            <p:nvPr/>
          </p:nvGrpSpPr>
          <p:grpSpPr>
            <a:xfrm>
              <a:off x="7924229" y="2146119"/>
              <a:ext cx="684290" cy="654310"/>
              <a:chOff x="6130971" y="1234452"/>
              <a:chExt cx="684290" cy="654310"/>
            </a:xfrm>
          </p:grpSpPr>
          <p:sp>
            <p:nvSpPr>
              <p:cNvPr id="6" name="圆角矩形 5"/>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9067579" y="2214436"/>
              <a:ext cx="989373"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问题</a:t>
              </a: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7909239" y="4059159"/>
            <a:ext cx="2147713" cy="654310"/>
            <a:chOff x="7909239" y="4059159"/>
            <a:chExt cx="2147713" cy="654310"/>
          </a:xfrm>
        </p:grpSpPr>
        <p:grpSp>
          <p:nvGrpSpPr>
            <p:cNvPr id="11" name="组合 10"/>
            <p:cNvGrpSpPr/>
            <p:nvPr/>
          </p:nvGrpSpPr>
          <p:grpSpPr>
            <a:xfrm>
              <a:off x="7909239" y="4059159"/>
              <a:ext cx="699280" cy="654310"/>
              <a:chOff x="6115981" y="3147492"/>
              <a:chExt cx="699280" cy="654310"/>
            </a:xfrm>
          </p:grpSpPr>
          <p:sp>
            <p:nvSpPr>
              <p:cNvPr id="12" name="圆角矩形 11"/>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21" name="文本框 20"/>
            <p:cNvSpPr txBox="1"/>
            <p:nvPr/>
          </p:nvSpPr>
          <p:spPr>
            <a:xfrm>
              <a:off x="9067579" y="4170397"/>
              <a:ext cx="989373"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问题</a:t>
              </a: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909239" y="3092493"/>
            <a:ext cx="2147713" cy="654310"/>
            <a:chOff x="7909239" y="3092493"/>
            <a:chExt cx="2147713" cy="654310"/>
          </a:xfrm>
        </p:grpSpPr>
        <p:grpSp>
          <p:nvGrpSpPr>
            <p:cNvPr id="8" name="组合 7"/>
            <p:cNvGrpSpPr/>
            <p:nvPr/>
          </p:nvGrpSpPr>
          <p:grpSpPr>
            <a:xfrm>
              <a:off x="7909239" y="3092493"/>
              <a:ext cx="699280" cy="654310"/>
              <a:chOff x="6115981" y="2180826"/>
              <a:chExt cx="699280" cy="654310"/>
            </a:xfrm>
          </p:grpSpPr>
          <p:sp>
            <p:nvSpPr>
              <p:cNvPr id="9" name="圆角矩形 8"/>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9067579" y="3201156"/>
              <a:ext cx="989373"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问题</a:t>
              </a: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grpSp>
      <p:sp>
        <p:nvSpPr>
          <p:cNvPr id="29" name="矩形 28"/>
          <p:cNvSpPr/>
          <p:nvPr/>
        </p:nvSpPr>
        <p:spPr>
          <a:xfrm>
            <a:off x="1380525" y="4888092"/>
            <a:ext cx="3005951" cy="769441"/>
          </a:xfrm>
          <a:prstGeom prst="rect">
            <a:avLst/>
          </a:prstGeom>
        </p:spPr>
        <p:txBody>
          <a:bodyPr wrap="none">
            <a:spAutoFit/>
          </a:bodyPr>
          <a:lstStyle/>
          <a:p>
            <a:pPr algn="dist">
              <a:defRPr/>
            </a:pPr>
            <a:r>
              <a:rPr lang="zh-CN" altLang="en-US"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问题数学化</a:t>
            </a:r>
            <a:endParaRPr lang="zh-CN" altLang="zh-CN"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grpSp>
        <p:nvGrpSpPr>
          <p:cNvPr id="15" name="组合 14"/>
          <p:cNvGrpSpPr/>
          <p:nvPr/>
        </p:nvGrpSpPr>
        <p:grpSpPr>
          <a:xfrm>
            <a:off x="1664308" y="1992469"/>
            <a:ext cx="2448839" cy="2448839"/>
            <a:chOff x="1664308" y="1992469"/>
            <a:chExt cx="2448839" cy="2448839"/>
          </a:xfrm>
        </p:grpSpPr>
        <p:sp>
          <p:nvSpPr>
            <p:cNvPr id="26" name="椭圆 25"/>
            <p:cNvSpPr/>
            <p:nvPr/>
          </p:nvSpPr>
          <p:spPr>
            <a:xfrm>
              <a:off x="1664308" y="19924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8"/>
            <p:cNvSpPr>
              <a:spLocks noEditPoints="1"/>
            </p:cNvSpPr>
            <p:nvPr/>
          </p:nvSpPr>
          <p:spPr bwMode="auto">
            <a:xfrm rot="2925393">
              <a:off x="2492536" y="2551571"/>
              <a:ext cx="781921" cy="1325149"/>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Tree>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300" fill="hold"/>
                                        <p:tgtEl>
                                          <p:spTgt spid="30"/>
                                        </p:tgtEl>
                                        <p:attrNameLst>
                                          <p:attrName>ppt_x</p:attrName>
                                        </p:attrNameLst>
                                      </p:cBhvr>
                                      <p:tavLst>
                                        <p:tav tm="0">
                                          <p:val>
                                            <p:strVal val="0-#ppt_w/2"/>
                                          </p:val>
                                        </p:tav>
                                        <p:tav tm="100000">
                                          <p:val>
                                            <p:strVal val="#ppt_x"/>
                                          </p:val>
                                        </p:tav>
                                      </p:tavLst>
                                    </p:anim>
                                    <p:anim calcmode="lin" valueType="num">
                                      <p:cBhvr additive="base">
                                        <p:cTn id="8" dur="1300" fill="hold"/>
                                        <p:tgtEl>
                                          <p:spTgt spid="30"/>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23" presetClass="entr" presetSubtype="16"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ppt_y</p:attrName>
                                        </p:attrNameLst>
                                      </p:cBhvr>
                                      <p:tavLst>
                                        <p:tav tm="0">
                                          <p:val>
                                            <p:strVal val="#ppt_y+#ppt_h*1.125000"/>
                                          </p:val>
                                        </p:tav>
                                        <p:tav tm="100000">
                                          <p:val>
                                            <p:strVal val="#ppt_y"/>
                                          </p:val>
                                        </p:tav>
                                      </p:tavLst>
                                    </p:anim>
                                    <p:animEffect transition="in" filter="wipe(up)">
                                      <p:cBhvr>
                                        <p:cTn id="20" dur="500"/>
                                        <p:tgtEl>
                                          <p:spTgt spid="29"/>
                                        </p:tgtEl>
                                      </p:cBhvr>
                                    </p:animEffect>
                                  </p:childTnLst>
                                </p:cTn>
                              </p:par>
                              <p:par>
                                <p:cTn id="21" presetID="12" presetClass="entr" presetSubtype="2" fill="hold" nodeType="withEffect">
                                  <p:stCondLst>
                                    <p:cond delay="14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left)">
                                      <p:cBhvr>
                                        <p:cTn id="24" dur="500"/>
                                        <p:tgtEl>
                                          <p:spTgt spid="2"/>
                                        </p:tgtEl>
                                      </p:cBhvr>
                                    </p:animEffect>
                                  </p:childTnLst>
                                </p:cTn>
                              </p:par>
                              <p:par>
                                <p:cTn id="25" presetID="12" presetClass="entr" presetSubtype="2" fill="hold" nodeType="withEffect">
                                  <p:stCondLst>
                                    <p:cond delay="18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left)">
                                      <p:cBhvr>
                                        <p:cTn id="28" dur="500"/>
                                        <p:tgtEl>
                                          <p:spTgt spid="3"/>
                                        </p:tgtEl>
                                      </p:cBhvr>
                                    </p:animEffect>
                                  </p:childTnLst>
                                </p:cTn>
                              </p:par>
                              <p:par>
                                <p:cTn id="29" presetID="12" presetClass="entr" presetSubtype="2" fill="hold" nodeType="withEffect">
                                  <p:stCondLst>
                                    <p:cond delay="22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状态方程</a:t>
            </a:r>
          </a:p>
        </p:txBody>
      </p:sp>
      <p:sp>
        <p:nvSpPr>
          <p:cNvPr id="8" name="文本框 7">
            <a:extLst>
              <a:ext uri="{FF2B5EF4-FFF2-40B4-BE49-F238E27FC236}">
                <a16:creationId xmlns:a16="http://schemas.microsoft.com/office/drawing/2014/main" id="{D5B9938A-DA32-4FEA-BA34-69BB23C30F63}"/>
              </a:ext>
            </a:extLst>
          </p:cNvPr>
          <p:cNvSpPr txBox="1"/>
          <p:nvPr/>
        </p:nvSpPr>
        <p:spPr>
          <a:xfrm>
            <a:off x="676275" y="1223729"/>
            <a:ext cx="4981575"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将运动方程离散化后，我们可以将车辆的运动学问题转化为如右图所示的状态方程，通过求解（</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）中的优化问题，路口设备可以的依照规划路径对路口中的车辆做出调控。</a:t>
            </a:r>
          </a:p>
        </p:txBody>
      </p:sp>
      <p:pic>
        <p:nvPicPr>
          <p:cNvPr id="2" name="图片 1">
            <a:extLst>
              <a:ext uri="{FF2B5EF4-FFF2-40B4-BE49-F238E27FC236}">
                <a16:creationId xmlns:a16="http://schemas.microsoft.com/office/drawing/2014/main" id="{87A008AC-F469-49B9-8404-247FF3ADB7B5}"/>
              </a:ext>
            </a:extLst>
          </p:cNvPr>
          <p:cNvPicPr>
            <a:picLocks noChangeAspect="1"/>
          </p:cNvPicPr>
          <p:nvPr/>
        </p:nvPicPr>
        <p:blipFill rotWithShape="1">
          <a:blip r:embed="rId2"/>
          <a:srcRect l="8625" r="7507" b="1843"/>
          <a:stretch/>
        </p:blipFill>
        <p:spPr>
          <a:xfrm>
            <a:off x="6096000" y="633162"/>
            <a:ext cx="5950999" cy="6224838"/>
          </a:xfrm>
          <a:prstGeom prst="rect">
            <a:avLst/>
          </a:prstGeom>
        </p:spPr>
      </p:pic>
      <p:pic>
        <p:nvPicPr>
          <p:cNvPr id="14" name="图片 13">
            <a:extLst>
              <a:ext uri="{FF2B5EF4-FFF2-40B4-BE49-F238E27FC236}">
                <a16:creationId xmlns:a16="http://schemas.microsoft.com/office/drawing/2014/main" id="{87DF80C8-17D5-4B45-BB35-EB0CF68E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7" y="3180778"/>
            <a:ext cx="3806265" cy="3324236"/>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95465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通信资源优化</a:t>
            </a:r>
          </a:p>
        </p:txBody>
      </p:sp>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2" name="图片 1">
            <a:extLst>
              <a:ext uri="{FF2B5EF4-FFF2-40B4-BE49-F238E27FC236}">
                <a16:creationId xmlns:a16="http://schemas.microsoft.com/office/drawing/2014/main" id="{8288E7E8-75ED-496C-B6DF-491F6A81609D}"/>
              </a:ext>
            </a:extLst>
          </p:cNvPr>
          <p:cNvPicPr>
            <a:picLocks noChangeAspect="1"/>
          </p:cNvPicPr>
          <p:nvPr/>
        </p:nvPicPr>
        <p:blipFill rotWithShape="1">
          <a:blip r:embed="rId3"/>
          <a:srcRect l="5055" t="11609" r="6216" b="4601"/>
          <a:stretch/>
        </p:blipFill>
        <p:spPr>
          <a:xfrm>
            <a:off x="17793" y="1135314"/>
            <a:ext cx="6854201" cy="5691616"/>
          </a:xfrm>
          <a:prstGeom prst="rect">
            <a:avLst/>
          </a:prstGeom>
        </p:spPr>
      </p:pic>
      <p:sp>
        <p:nvSpPr>
          <p:cNvPr id="3" name="文本框 2">
            <a:extLst>
              <a:ext uri="{FF2B5EF4-FFF2-40B4-BE49-F238E27FC236}">
                <a16:creationId xmlns:a16="http://schemas.microsoft.com/office/drawing/2014/main" id="{A0BC7989-E760-42BA-A967-FB5CFC6A6923}"/>
              </a:ext>
            </a:extLst>
          </p:cNvPr>
          <p:cNvSpPr txBox="1"/>
          <p:nvPr/>
        </p:nvSpPr>
        <p:spPr>
          <a:xfrm>
            <a:off x="7439487" y="1242876"/>
            <a:ext cx="4358936" cy="2031325"/>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通过如左图所示的过程，我们可以将每一帧到达的请求按照</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的大小进行取舍（假如包的数量是溢出的），这里值得注意的是，我们假使</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的值是在车辆本地离线计算的，然后由 </a:t>
            </a:r>
            <a:r>
              <a:rPr lang="en-US" altLang="zh-CN" dirty="0">
                <a:latin typeface="Arial" panose="020B0604020202020204" pitchFamily="34" charset="0"/>
                <a:cs typeface="Arial" panose="020B0604020202020204" pitchFamily="34" charset="0"/>
              </a:rPr>
              <a:t>State information</a:t>
            </a:r>
            <a:r>
              <a:rPr lang="zh-CN" altLang="en-US" dirty="0">
                <a:latin typeface="微软雅黑" panose="020B0503020204020204" pitchFamily="34" charset="-122"/>
                <a:ea typeface="微软雅黑" panose="020B0503020204020204" pitchFamily="34" charset="-122"/>
                <a:cs typeface="Arial" panose="020B0604020202020204" pitchFamily="34" charset="0"/>
              </a:rPr>
              <a:t> 信道被路口调度单元感知，然后再由调度单元统筹进行（</a:t>
            </a:r>
            <a:r>
              <a:rPr lang="en-US" altLang="zh-CN" dirty="0">
                <a:latin typeface="微软雅黑" panose="020B0503020204020204" pitchFamily="34" charset="-122"/>
                <a:ea typeface="微软雅黑" panose="020B0503020204020204" pitchFamily="34" charset="-122"/>
                <a:cs typeface="Arial" panose="020B0604020202020204" pitchFamily="34" charset="0"/>
              </a:rPr>
              <a:t>7</a:t>
            </a:r>
            <a:r>
              <a:rPr lang="zh-CN" altLang="en-US" dirty="0">
                <a:latin typeface="微软雅黑" panose="020B0503020204020204" pitchFamily="34" charset="-122"/>
                <a:ea typeface="微软雅黑" panose="020B0503020204020204" pitchFamily="34" charset="-122"/>
                <a:cs typeface="Arial" panose="020B0604020202020204" pitchFamily="34" charset="0"/>
              </a:rPr>
              <a:t>）问题的计算。</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1D5C5A8A-2771-4D1F-A7EB-50DFC9010D21}"/>
              </a:ext>
            </a:extLst>
          </p:cNvPr>
          <p:cNvPicPr>
            <a:picLocks noChangeAspect="1"/>
          </p:cNvPicPr>
          <p:nvPr/>
        </p:nvPicPr>
        <p:blipFill rotWithShape="1">
          <a:blip r:embed="rId4"/>
          <a:srcRect t="5084" r="3812"/>
          <a:stretch/>
        </p:blipFill>
        <p:spPr>
          <a:xfrm>
            <a:off x="7368467" y="4444328"/>
            <a:ext cx="4805732" cy="2124583"/>
          </a:xfrm>
          <a:prstGeom prst="rect">
            <a:avLst/>
          </a:prstGeom>
        </p:spPr>
      </p:pic>
      <p:sp>
        <p:nvSpPr>
          <p:cNvPr id="10" name="文本框 9">
            <a:extLst>
              <a:ext uri="{FF2B5EF4-FFF2-40B4-BE49-F238E27FC236}">
                <a16:creationId xmlns:a16="http://schemas.microsoft.com/office/drawing/2014/main" id="{29002601-01D3-416F-94D1-DA52A35DA0F7}"/>
              </a:ext>
            </a:extLst>
          </p:cNvPr>
          <p:cNvSpPr txBox="1"/>
          <p:nvPr/>
        </p:nvSpPr>
        <p:spPr>
          <a:xfrm>
            <a:off x="7424471" y="3583800"/>
            <a:ext cx="4453852"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关于到达概率的定义，我们可以参照如下公式</a:t>
            </a:r>
            <a:r>
              <a:rPr lang="en-US" altLang="zh-CN" baseline="30000"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的定义：</a:t>
            </a:r>
            <a:endParaRPr lang="en-US" altLang="zh-CN" baseline="30000" dirty="0">
              <a:latin typeface="微软雅黑" panose="020B0503020204020204" pitchFamily="34" charset="-122"/>
              <a:ea typeface="微软雅黑" panose="020B0503020204020204" pitchFamily="34" charset="-122"/>
            </a:endParaRPr>
          </a:p>
        </p:txBody>
      </p:sp>
      <p:cxnSp>
        <p:nvCxnSpPr>
          <p:cNvPr id="11" name="直接箭头连接符 10">
            <a:extLst>
              <a:ext uri="{FF2B5EF4-FFF2-40B4-BE49-F238E27FC236}">
                <a16:creationId xmlns:a16="http://schemas.microsoft.com/office/drawing/2014/main" id="{DD2A2139-344D-45CC-94A2-BC1CA61157D7}"/>
              </a:ext>
            </a:extLst>
          </p:cNvPr>
          <p:cNvCxnSpPr>
            <a:cxnSpLocks/>
          </p:cNvCxnSpPr>
          <p:nvPr/>
        </p:nvCxnSpPr>
        <p:spPr>
          <a:xfrm flipV="1">
            <a:off x="7838983" y="4941878"/>
            <a:ext cx="291375" cy="564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6C4D3F8-54A3-427D-A745-A971D66DF549}"/>
              </a:ext>
            </a:extLst>
          </p:cNvPr>
          <p:cNvSpPr txBox="1"/>
          <p:nvPr/>
        </p:nvSpPr>
        <p:spPr>
          <a:xfrm>
            <a:off x="7256701" y="5474595"/>
            <a:ext cx="1043920"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接受功率门限</a:t>
            </a:r>
          </a:p>
        </p:txBody>
      </p:sp>
      <p:cxnSp>
        <p:nvCxnSpPr>
          <p:cNvPr id="19" name="直接箭头连接符 18">
            <a:extLst>
              <a:ext uri="{FF2B5EF4-FFF2-40B4-BE49-F238E27FC236}">
                <a16:creationId xmlns:a16="http://schemas.microsoft.com/office/drawing/2014/main" id="{677B7211-7AA5-44A9-874F-2928DE7CDDE3}"/>
              </a:ext>
            </a:extLst>
          </p:cNvPr>
          <p:cNvCxnSpPr>
            <a:cxnSpLocks/>
          </p:cNvCxnSpPr>
          <p:nvPr/>
        </p:nvCxnSpPr>
        <p:spPr>
          <a:xfrm flipH="1">
            <a:off x="9690554" y="4230131"/>
            <a:ext cx="509889" cy="429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092B5F9-752C-431C-81A9-9EEDB2C86FF2}"/>
              </a:ext>
            </a:extLst>
          </p:cNvPr>
          <p:cNvSpPr txBox="1"/>
          <p:nvPr/>
        </p:nvSpPr>
        <p:spPr>
          <a:xfrm>
            <a:off x="10164933" y="4060110"/>
            <a:ext cx="727969"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噪声功率</a:t>
            </a:r>
          </a:p>
        </p:txBody>
      </p:sp>
      <p:cxnSp>
        <p:nvCxnSpPr>
          <p:cNvPr id="22" name="直接箭头连接符 21">
            <a:extLst>
              <a:ext uri="{FF2B5EF4-FFF2-40B4-BE49-F238E27FC236}">
                <a16:creationId xmlns:a16="http://schemas.microsoft.com/office/drawing/2014/main" id="{7498ECD4-8D18-4B14-87FD-86992FED4690}"/>
              </a:ext>
            </a:extLst>
          </p:cNvPr>
          <p:cNvCxnSpPr/>
          <p:nvPr/>
        </p:nvCxnSpPr>
        <p:spPr>
          <a:xfrm flipH="1">
            <a:off x="8833282" y="5015883"/>
            <a:ext cx="1260629" cy="208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25F308F-940A-4F8F-AC34-9461C3AC7F73}"/>
              </a:ext>
            </a:extLst>
          </p:cNvPr>
          <p:cNvSpPr txBox="1"/>
          <p:nvPr/>
        </p:nvSpPr>
        <p:spPr>
          <a:xfrm>
            <a:off x="8262846" y="5159375"/>
            <a:ext cx="727969"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发射功率</a:t>
            </a:r>
          </a:p>
        </p:txBody>
      </p:sp>
    </p:spTree>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调度策略</a:t>
            </a:r>
          </a:p>
        </p:txBody>
      </p:sp>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8" name="文本框 7">
            <a:extLst>
              <a:ext uri="{FF2B5EF4-FFF2-40B4-BE49-F238E27FC236}">
                <a16:creationId xmlns:a16="http://schemas.microsoft.com/office/drawing/2014/main" id="{9A29FE4E-9B27-437D-A7E9-41BE97A7CAFC}"/>
              </a:ext>
            </a:extLst>
          </p:cNvPr>
          <p:cNvSpPr txBox="1"/>
          <p:nvPr/>
        </p:nvSpPr>
        <p:spPr>
          <a:xfrm>
            <a:off x="1083076" y="1221927"/>
            <a:ext cx="5035893" cy="4345870"/>
          </a:xfrm>
          <a:prstGeom prst="rect">
            <a:avLst/>
          </a:prstGeom>
          <a:solidFill>
            <a:schemeClr val="bg1">
              <a:lumMod val="85000"/>
            </a:schemeClr>
          </a:solidFill>
        </p:spPr>
        <p:txBody>
          <a:bodyPr wrap="square" rtlCol="0">
            <a:spAutoFit/>
          </a:bodyPr>
          <a:lstStyle/>
          <a:p>
            <a:pPr>
              <a:lnSpc>
                <a:spcPct val="150000"/>
              </a:lnSpc>
            </a:pPr>
            <a:r>
              <a:rPr lang="en-US" altLang="zh-CN" dirty="0">
                <a:latin typeface="Arial" panose="020B0604020202020204" pitchFamily="34" charset="0"/>
                <a:cs typeface="Arial" panose="020B0604020202020204" pitchFamily="34" charset="0"/>
              </a:rPr>
              <a:t>Algorithm 1 </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nSpc>
                <a:spcPct val="150000"/>
              </a:lnSpc>
            </a:pPr>
            <a:r>
              <a:rPr lang="en-US" altLang="zh-CN" sz="1400" dirty="0" err="1">
                <a:latin typeface="Arial" panose="020B0604020202020204" pitchFamily="34" charset="0"/>
                <a:cs typeface="Arial" panose="020B0604020202020204" pitchFamily="34" charset="0"/>
              </a:rPr>
              <a:t>Accept_information</a:t>
            </a:r>
            <a:r>
              <a:rPr lang="en-US" altLang="zh-CN" sz="1400" dirty="0">
                <a:latin typeface="Arial" panose="020B0604020202020204" pitchFamily="34" charset="0"/>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for  vehicle_1  in  </a:t>
            </a:r>
            <a:r>
              <a:rPr lang="en-US" altLang="zh-CN" sz="1400" dirty="0" err="1">
                <a:latin typeface="Arial" panose="020B0604020202020204" pitchFamily="34" charset="0"/>
                <a:ea typeface="微软雅黑" panose="020B0503020204020204" pitchFamily="34" charset="-122"/>
                <a:cs typeface="Arial" panose="020B0604020202020204" pitchFamily="34" charset="0"/>
              </a:rPr>
              <a:t>veh_set</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for vehicle_2 in </a:t>
            </a:r>
            <a:r>
              <a:rPr lang="en-US" altLang="zh-CN" sz="1400" dirty="0" err="1">
                <a:latin typeface="Arial" panose="020B0604020202020204" pitchFamily="34" charset="0"/>
                <a:ea typeface="微软雅黑" panose="020B0503020204020204" pitchFamily="34" charset="-122"/>
                <a:cs typeface="Arial" panose="020B0604020202020204" pitchFamily="34" charset="0"/>
              </a:rPr>
              <a:t>veh</a:t>
            </a:r>
            <a:r>
              <a:rPr lang="en-US" altLang="zh-CN" sz="1400" dirty="0">
                <a:latin typeface="Arial" panose="020B0604020202020204" pitchFamily="34" charset="0"/>
                <a:ea typeface="微软雅黑" panose="020B0503020204020204" pitchFamily="34" charset="-122"/>
                <a:cs typeface="Arial" panose="020B0604020202020204" pitchFamily="34" charset="0"/>
              </a:rPr>
              <a:t>_ set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if  ||vehicle_1.path - vehicle_2.path||  &lt; </a:t>
            </a:r>
            <a:r>
              <a:rPr lang="en-US" altLang="zh-CN" sz="1400" dirty="0" err="1">
                <a:latin typeface="Arial" panose="020B0604020202020204" pitchFamily="34" charset="0"/>
                <a:cs typeface="Arial" panose="020B0604020202020204" pitchFamily="34" charset="0"/>
              </a:rPr>
              <a:t>safe_distance</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add [vehicle_1 ,vehicle_2 ] to </a:t>
            </a:r>
            <a:r>
              <a:rPr lang="en-US" altLang="zh-CN" sz="1400" dirty="0" err="1">
                <a:latin typeface="Arial" panose="020B0604020202020204" pitchFamily="34" charset="0"/>
                <a:ea typeface="微软雅黑" panose="020B0503020204020204" pitchFamily="34" charset="-122"/>
                <a:cs typeface="Arial" panose="020B0604020202020204" pitchFamily="34" charset="0"/>
              </a:rPr>
              <a:t>set_conflict</a:t>
            </a:r>
            <a:r>
              <a:rPr lang="en-US" altLang="zh-CN" sz="1400" dirty="0">
                <a:latin typeface="Arial" panose="020B0604020202020204" pitchFamily="34" charset="0"/>
                <a:ea typeface="微软雅黑" panose="020B0503020204020204" pitchFamily="34" charset="-122"/>
                <a:cs typeface="Arial" panose="020B0604020202020204" pitchFamily="34" charset="0"/>
              </a:rPr>
              <a:t> [location , time]  } }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classify (</a:t>
            </a:r>
            <a:r>
              <a:rPr lang="en-US" altLang="zh-CN" sz="1400" dirty="0" err="1">
                <a:latin typeface="Arial" panose="020B0604020202020204" pitchFamily="34" charset="0"/>
                <a:ea typeface="微软雅黑" panose="020B0503020204020204" pitchFamily="34" charset="-122"/>
                <a:cs typeface="Arial" panose="020B0604020202020204" pitchFamily="34" charset="0"/>
              </a:rPr>
              <a:t>set_conflict</a:t>
            </a:r>
            <a:r>
              <a:rPr lang="en-US" altLang="zh-CN" sz="1400" dirty="0">
                <a:latin typeface="Arial" panose="020B0604020202020204" pitchFamily="34" charset="0"/>
                <a:ea typeface="微软雅黑" panose="020B0503020204020204" pitchFamily="34" charset="-122"/>
                <a:cs typeface="Arial" panose="020B0604020202020204" pitchFamily="34" charset="0"/>
              </a:rPr>
              <a:t> ) ;  //  </a:t>
            </a:r>
            <a:r>
              <a:rPr lang="zh-CN" altLang="en-US" sz="1400" dirty="0">
                <a:latin typeface="Arial" panose="020B0604020202020204" pitchFamily="34" charset="0"/>
                <a:ea typeface="微软雅黑" panose="020B0503020204020204" pitchFamily="34" charset="-122"/>
                <a:cs typeface="Arial" panose="020B0604020202020204" pitchFamily="34" charset="0"/>
              </a:rPr>
              <a:t>直行 ，左转  ，右转 ，掉头</a:t>
            </a: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for vehicle in </a:t>
            </a:r>
            <a:r>
              <a:rPr lang="en-US" altLang="zh-CN" sz="1400" dirty="0" err="1">
                <a:latin typeface="Arial" panose="020B0604020202020204" pitchFamily="34" charset="0"/>
                <a:ea typeface="微软雅黑" panose="020B0503020204020204" pitchFamily="34" charset="-122"/>
                <a:cs typeface="Arial" panose="020B0604020202020204" pitchFamily="34" charset="0"/>
              </a:rPr>
              <a:t>set_conflict</a:t>
            </a:r>
            <a:r>
              <a:rPr lang="en-US" altLang="zh-CN" sz="1400" dirty="0">
                <a:latin typeface="Arial" panose="020B0604020202020204" pitchFamily="34" charset="0"/>
                <a:ea typeface="微软雅黑" panose="020B0503020204020204" pitchFamily="34" charset="-122"/>
                <a:cs typeface="Arial" panose="020B0604020202020204" pitchFamily="34" charset="0"/>
              </a:rPr>
              <a:t> [location , time]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if vehicle != </a:t>
            </a:r>
            <a:r>
              <a:rPr lang="en-US" altLang="zh-CN" sz="1400" dirty="0" err="1">
                <a:latin typeface="Arial" panose="020B0604020202020204" pitchFamily="34" charset="0"/>
                <a:ea typeface="微软雅黑" panose="020B0503020204020204" pitchFamily="34" charset="-122"/>
                <a:cs typeface="Arial" panose="020B0604020202020204" pitchFamily="34" charset="0"/>
              </a:rPr>
              <a:t>frist</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a:t>
            </a:r>
            <a:r>
              <a:rPr lang="en-US" altLang="zh-CN" sz="1400" dirty="0" err="1">
                <a:latin typeface="Arial" panose="020B0604020202020204" pitchFamily="34" charset="0"/>
                <a:ea typeface="微软雅黑" panose="020B0503020204020204" pitchFamily="34" charset="-122"/>
                <a:cs typeface="Arial" panose="020B0604020202020204" pitchFamily="34" charset="0"/>
              </a:rPr>
              <a:t>u_set</a:t>
            </a:r>
            <a:r>
              <a:rPr lang="en-US" altLang="zh-CN" sz="1400" dirty="0">
                <a:latin typeface="Arial" panose="020B0604020202020204" pitchFamily="34" charset="0"/>
                <a:ea typeface="微软雅黑" panose="020B0503020204020204" pitchFamily="34" charset="-122"/>
                <a:cs typeface="Arial" panose="020B0604020202020204" pitchFamily="34" charset="0"/>
              </a:rPr>
              <a:t> [ vehicle.name ]  = allow( </a:t>
            </a:r>
            <a:r>
              <a:rPr lang="en-US" altLang="zh-CN" sz="1400" dirty="0" err="1">
                <a:latin typeface="Arial" panose="020B0604020202020204" pitchFamily="34" charset="0"/>
                <a:ea typeface="微软雅黑" panose="020B0503020204020204" pitchFamily="34" charset="-122"/>
                <a:cs typeface="Arial" panose="020B0604020202020204" pitchFamily="34" charset="0"/>
              </a:rPr>
              <a:t>set_conflict</a:t>
            </a:r>
            <a:r>
              <a:rPr lang="en-US" altLang="zh-CN" sz="1400" dirty="0">
                <a:latin typeface="Arial" panose="020B0604020202020204" pitchFamily="34" charset="0"/>
                <a:ea typeface="微软雅黑" panose="020B0503020204020204" pitchFamily="34" charset="-122"/>
                <a:cs typeface="Arial" panose="020B0604020202020204" pitchFamily="34" charset="0"/>
              </a:rPr>
              <a:t>  [location , time])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a:t>
            </a:r>
          </a:p>
        </p:txBody>
      </p:sp>
      <p:sp>
        <p:nvSpPr>
          <p:cNvPr id="9" name="文本框 8">
            <a:extLst>
              <a:ext uri="{FF2B5EF4-FFF2-40B4-BE49-F238E27FC236}">
                <a16:creationId xmlns:a16="http://schemas.microsoft.com/office/drawing/2014/main" id="{4B1DF55E-CC62-4EF4-AFF2-A2C1135F75B4}"/>
              </a:ext>
            </a:extLst>
          </p:cNvPr>
          <p:cNvSpPr txBox="1"/>
          <p:nvPr/>
        </p:nvSpPr>
        <p:spPr>
          <a:xfrm>
            <a:off x="6094368" y="1221927"/>
            <a:ext cx="4887310" cy="4345870"/>
          </a:xfrm>
          <a:prstGeom prst="rect">
            <a:avLst/>
          </a:prstGeom>
          <a:solidFill>
            <a:schemeClr val="bg1">
              <a:lumMod val="85000"/>
            </a:schemeClr>
          </a:solidFill>
        </p:spPr>
        <p:txBody>
          <a:bodyPr wrap="square" rtlCol="0">
            <a:spAutoFit/>
          </a:bodyPr>
          <a:lstStyle/>
          <a:p>
            <a:pPr>
              <a:lnSpc>
                <a:spcPct val="150000"/>
              </a:lnSpc>
            </a:pPr>
            <a:r>
              <a:rPr lang="en-US" altLang="zh-CN" dirty="0">
                <a:latin typeface="Arial" panose="020B0604020202020204" pitchFamily="34" charset="0"/>
                <a:cs typeface="Arial" panose="020B0604020202020204" pitchFamily="34" charset="0"/>
              </a:rPr>
              <a:t>Algorithm 2 </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Accept_ information{}</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For vehicle in </a:t>
            </a:r>
            <a:r>
              <a:rPr lang="en-US" altLang="zh-CN" sz="1400" dirty="0" err="1">
                <a:latin typeface="Arial" panose="020B0604020202020204" pitchFamily="34" charset="0"/>
                <a:ea typeface="微软雅黑" panose="020B0503020204020204" pitchFamily="34" charset="-122"/>
                <a:cs typeface="Arial" panose="020B0604020202020204" pitchFamily="34" charset="0"/>
              </a:rPr>
              <a:t>nearby_set</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if  ||</a:t>
            </a:r>
            <a:r>
              <a:rPr lang="en-US" altLang="zh-CN" sz="1400" dirty="0" err="1">
                <a:latin typeface="Arial" panose="020B0604020202020204" pitchFamily="34" charset="0"/>
                <a:ea typeface="微软雅黑" panose="020B0503020204020204" pitchFamily="34" charset="-122"/>
                <a:cs typeface="Arial" panose="020B0604020202020204" pitchFamily="34" charset="0"/>
              </a:rPr>
              <a:t>vehicle.location</a:t>
            </a:r>
            <a:r>
              <a:rPr lang="en-US" altLang="zh-CN" sz="1400" dirty="0">
                <a:latin typeface="Arial" panose="020B0604020202020204" pitchFamily="34" charset="0"/>
                <a:ea typeface="微软雅黑" panose="020B0503020204020204" pitchFamily="34" charset="-122"/>
                <a:cs typeface="Arial" panose="020B0604020202020204" pitchFamily="34" charset="0"/>
              </a:rPr>
              <a:t> - self. location ||  &lt; </a:t>
            </a:r>
            <a:r>
              <a:rPr lang="en-US" altLang="zh-CN" sz="1400" dirty="0" err="1">
                <a:latin typeface="Arial" panose="020B0604020202020204" pitchFamily="34" charset="0"/>
                <a:cs typeface="Arial" panose="020B0604020202020204" pitchFamily="34" charset="0"/>
              </a:rPr>
              <a:t>braking_distance</a:t>
            </a: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u =  slow down ()</a:t>
            </a:r>
          </a:p>
          <a:p>
            <a:pPr>
              <a:lnSpc>
                <a:spcPct val="150000"/>
              </a:lnSpc>
            </a:pPr>
            <a:r>
              <a:rPr lang="en-US" altLang="zh-CN" sz="1400" dirty="0">
                <a:latin typeface="Arial" panose="020B0604020202020204" pitchFamily="34" charset="0"/>
                <a:ea typeface="微软雅黑" panose="020B0503020204020204" pitchFamily="34" charset="-122"/>
                <a:cs typeface="Arial" panose="020B0604020202020204" pitchFamily="34" charset="0"/>
              </a:rPr>
              <a:t>} }</a:t>
            </a: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en-US" altLang="zh-CN" sz="14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80192129"/>
      </p:ext>
    </p:extLst>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35224" y="18745"/>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6310931">
            <a:off x="9575921" y="4443605"/>
            <a:ext cx="4472823" cy="3101282"/>
          </a:xfrm>
          <a:prstGeom prst="rect">
            <a:avLst/>
          </a:prstGeom>
        </p:spPr>
      </p:pic>
      <p:sp>
        <p:nvSpPr>
          <p:cNvPr id="9" name="矩形 8"/>
          <p:cNvSpPr/>
          <p:nvPr/>
        </p:nvSpPr>
        <p:spPr>
          <a:xfrm>
            <a:off x="8021049" y="4680492"/>
            <a:ext cx="2441694" cy="769441"/>
          </a:xfrm>
          <a:prstGeom prst="rect">
            <a:avLst/>
          </a:prstGeom>
        </p:spPr>
        <p:txBody>
          <a:bodyPr wrap="none">
            <a:spAutoFit/>
          </a:bodyPr>
          <a:lstStyle/>
          <a:p>
            <a:pPr algn="dist">
              <a:defRPr/>
            </a:pPr>
            <a:r>
              <a:rPr lang="zh-CN" altLang="en-US"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问题求解</a:t>
            </a:r>
            <a:endParaRPr lang="zh-CN" altLang="zh-CN"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8017474" y="2027672"/>
            <a:ext cx="2448839" cy="2448839"/>
            <a:chOff x="8022705" y="1784869"/>
            <a:chExt cx="2448839" cy="2448839"/>
          </a:xfrm>
        </p:grpSpPr>
        <p:sp>
          <p:nvSpPr>
            <p:cNvPr id="8" name="椭圆 7"/>
            <p:cNvSpPr/>
            <p:nvPr/>
          </p:nvSpPr>
          <p:spPr>
            <a:xfrm>
              <a:off x="8022705" y="17848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7"/>
            <p:cNvSpPr>
              <a:spLocks noEditPoints="1"/>
            </p:cNvSpPr>
            <p:nvPr/>
          </p:nvSpPr>
          <p:spPr bwMode="auto">
            <a:xfrm>
              <a:off x="8657035" y="2464185"/>
              <a:ext cx="1169717" cy="98435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
        <p:nvSpPr>
          <p:cNvPr id="26" name="文本框 25">
            <a:extLst>
              <a:ext uri="{FF2B5EF4-FFF2-40B4-BE49-F238E27FC236}">
                <a16:creationId xmlns:a16="http://schemas.microsoft.com/office/drawing/2014/main" id="{6FE9EC1E-F4AB-4504-9270-455308942C5F}"/>
              </a:ext>
            </a:extLst>
          </p:cNvPr>
          <p:cNvSpPr txBox="1"/>
          <p:nvPr/>
        </p:nvSpPr>
        <p:spPr>
          <a:xfrm>
            <a:off x="745262" y="1815250"/>
            <a:ext cx="4554244" cy="1289905"/>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问题</a:t>
            </a: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是典型 </a:t>
            </a:r>
            <a:r>
              <a:rPr lang="en-US" altLang="zh-CN" dirty="0">
                <a:latin typeface="微软雅黑" panose="020B0503020204020204" pitchFamily="34" charset="-122"/>
                <a:ea typeface="微软雅黑" panose="020B0503020204020204" pitchFamily="34" charset="-122"/>
              </a:rPr>
              <a:t>MPC </a:t>
            </a:r>
            <a:r>
              <a:rPr lang="zh-CN" altLang="en-US" dirty="0">
                <a:latin typeface="微软雅黑" panose="020B0503020204020204" pitchFamily="34" charset="-122"/>
                <a:ea typeface="微软雅黑" panose="020B0503020204020204" pitchFamily="34" charset="-122"/>
              </a:rPr>
              <a:t>问题，有通用的求解器，唯一的难点在于确定定可行的状态空间，该状态空间由问题 </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的调度问题求解获得。</a:t>
            </a:r>
            <a:endParaRPr lang="en-US" altLang="zh-CN"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FB39BED3-7D9F-4CE5-931F-0F12AC17B58A}"/>
              </a:ext>
            </a:extLst>
          </p:cNvPr>
          <p:cNvSpPr txBox="1"/>
          <p:nvPr/>
        </p:nvSpPr>
        <p:spPr>
          <a:xfrm>
            <a:off x="744603" y="3237157"/>
            <a:ext cx="4554244" cy="1289905"/>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问题</a:t>
            </a: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是可以看作一个背包问题，该背包问题是一个</a:t>
            </a:r>
            <a:r>
              <a:rPr lang="en-US" altLang="zh-CN" dirty="0">
                <a:latin typeface="微软雅黑" panose="020B0503020204020204" pitchFamily="34" charset="-122"/>
                <a:ea typeface="微软雅黑" panose="020B0503020204020204" pitchFamily="34" charset="-122"/>
              </a:rPr>
              <a:t>NP</a:t>
            </a:r>
            <a:r>
              <a:rPr lang="zh-CN" altLang="en-US" dirty="0">
                <a:latin typeface="微软雅黑" panose="020B0503020204020204" pitchFamily="34" charset="-122"/>
                <a:ea typeface="微软雅黑" panose="020B0503020204020204" pitchFamily="34" charset="-122"/>
              </a:rPr>
              <a:t>完全问题，可以由启发式算法求得次优解。</a:t>
            </a:r>
            <a:endParaRPr lang="en-US" altLang="zh-CN"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1E3B9881-D08D-4947-A713-646577416041}"/>
              </a:ext>
            </a:extLst>
          </p:cNvPr>
          <p:cNvSpPr txBox="1"/>
          <p:nvPr/>
        </p:nvSpPr>
        <p:spPr>
          <a:xfrm>
            <a:off x="727506" y="4689370"/>
            <a:ext cx="4554244" cy="874407"/>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问题</a:t>
            </a: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属于一个调度问题，求解该类问题的算法已经给出。</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00" fill="hold"/>
                                        <p:tgtEl>
                                          <p:spTgt spid="6"/>
                                        </p:tgtEl>
                                        <p:attrNameLst>
                                          <p:attrName>ppt_x</p:attrName>
                                        </p:attrNameLst>
                                      </p:cBhvr>
                                      <p:tavLst>
                                        <p:tav tm="0">
                                          <p:val>
                                            <p:strVal val="1+#ppt_w/2"/>
                                          </p:val>
                                        </p:tav>
                                        <p:tav tm="100000">
                                          <p:val>
                                            <p:strVal val="#ppt_x"/>
                                          </p:val>
                                        </p:tav>
                                      </p:tavLst>
                                    </p:anim>
                                    <p:anim calcmode="lin" valueType="num">
                                      <p:cBhvr additive="base">
                                        <p:cTn id="12" dur="7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700"/>
                            </p:stCondLst>
                            <p:childTnLst>
                              <p:par>
                                <p:cTn id="14" presetID="2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par>
                                <p:cTn id="18" presetID="1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参考文献</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2" name="文本框 1">
            <a:extLst>
              <a:ext uri="{FF2B5EF4-FFF2-40B4-BE49-F238E27FC236}">
                <a16:creationId xmlns:a16="http://schemas.microsoft.com/office/drawing/2014/main" id="{EB7E63B2-38C2-4F0E-AA12-FE4E21DD3197}"/>
              </a:ext>
            </a:extLst>
          </p:cNvPr>
          <p:cNvSpPr txBox="1"/>
          <p:nvPr/>
        </p:nvSpPr>
        <p:spPr>
          <a:xfrm>
            <a:off x="656291" y="1580224"/>
            <a:ext cx="11438055" cy="4195316"/>
          </a:xfrm>
          <a:prstGeom prst="rect">
            <a:avLst/>
          </a:prstGeom>
          <a:noFill/>
        </p:spPr>
        <p:txBody>
          <a:bodyPr wrap="square" rtlCol="0">
            <a:spAutoFit/>
          </a:bodyPr>
          <a:lstStyle/>
          <a:p>
            <a:pPr>
              <a:lnSpc>
                <a:spcPct val="150000"/>
              </a:lnSpc>
            </a:pPr>
            <a:r>
              <a:rPr lang="en-US" altLang="zh-CN" i="1" dirty="0">
                <a:latin typeface="Arial Narrow" panose="020B0606020202030204" pitchFamily="34" charset="0"/>
                <a:cs typeface="Arial" panose="020B0604020202020204" pitchFamily="34" charset="0"/>
              </a:rPr>
              <a:t>[1] B. Chang, L. Zhang, L. Li, G. Zhao and Z. Chen, "Optimizing Resource Allocation in URLLC for Real-Time Wireless Control Systems," in IEEE Transactions on Vehicular Technology, vol. 68, no. 9, pp. 8916-8927, Sept. 2019, </a:t>
            </a:r>
            <a:r>
              <a:rPr lang="en-US" altLang="zh-CN" i="1" dirty="0" err="1">
                <a:latin typeface="Arial Narrow" panose="020B0606020202030204" pitchFamily="34" charset="0"/>
                <a:cs typeface="Arial" panose="020B0604020202020204" pitchFamily="34" charset="0"/>
              </a:rPr>
              <a:t>doi</a:t>
            </a:r>
            <a:r>
              <a:rPr lang="en-US" altLang="zh-CN" i="1" dirty="0">
                <a:latin typeface="Arial Narrow" panose="020B0606020202030204" pitchFamily="34" charset="0"/>
                <a:cs typeface="Arial" panose="020B0604020202020204" pitchFamily="34" charset="0"/>
              </a:rPr>
              <a:t>: 10.1109/TVT.2019.2930153.</a:t>
            </a:r>
          </a:p>
          <a:p>
            <a:pPr>
              <a:lnSpc>
                <a:spcPct val="150000"/>
              </a:lnSpc>
            </a:pPr>
            <a:endParaRPr lang="en-US" altLang="zh-CN" i="1" dirty="0">
              <a:latin typeface="Arial Narrow" panose="020B0606020202030204" pitchFamily="34" charset="0"/>
              <a:cs typeface="Arial" panose="020B0604020202020204" pitchFamily="34" charset="0"/>
            </a:endParaRPr>
          </a:p>
          <a:p>
            <a:pPr>
              <a:lnSpc>
                <a:spcPct val="150000"/>
              </a:lnSpc>
            </a:pPr>
            <a:r>
              <a:rPr lang="en-US" altLang="zh-CN" i="1" dirty="0">
                <a:latin typeface="Arial Narrow" panose="020B0606020202030204" pitchFamily="34" charset="0"/>
                <a:cs typeface="Arial" panose="020B0604020202020204" pitchFamily="34" charset="0"/>
              </a:rPr>
              <a:t>[2] Ning Lu, Bo Ji, and Bin Li. 2018. Age-based Scheduling: Improving Data Freshness for Wireless Real-Time Traffic. In Proceedings of the Eighteenth ACM International Symposium on Mobile Ad Hoc Networking and Computing (</a:t>
            </a:r>
            <a:r>
              <a:rPr lang="en-US" altLang="zh-CN" i="1" dirty="0" err="1">
                <a:latin typeface="Arial Narrow" panose="020B0606020202030204" pitchFamily="34" charset="0"/>
                <a:cs typeface="Arial" panose="020B0604020202020204" pitchFamily="34" charset="0"/>
              </a:rPr>
              <a:t>Mobihoc</a:t>
            </a:r>
            <a:r>
              <a:rPr lang="en-US" altLang="zh-CN" i="1" dirty="0">
                <a:latin typeface="Arial Narrow" panose="020B0606020202030204" pitchFamily="34" charset="0"/>
                <a:cs typeface="Arial" panose="020B0604020202020204" pitchFamily="34" charset="0"/>
              </a:rPr>
              <a:t> '18). Association for Computing Machinery, New York, NY, USA, 191–200. </a:t>
            </a:r>
            <a:r>
              <a:rPr lang="en-US" altLang="zh-CN" i="1" dirty="0" err="1">
                <a:latin typeface="Arial Narrow" panose="020B0606020202030204" pitchFamily="34" charset="0"/>
                <a:cs typeface="Arial" panose="020B0604020202020204" pitchFamily="34" charset="0"/>
              </a:rPr>
              <a:t>DOI:https</a:t>
            </a:r>
            <a:r>
              <a:rPr lang="en-US" altLang="zh-CN" i="1" dirty="0">
                <a:latin typeface="Arial Narrow" panose="020B0606020202030204" pitchFamily="34" charset="0"/>
                <a:cs typeface="Arial" panose="020B0604020202020204" pitchFamily="34" charset="0"/>
              </a:rPr>
              <a:t>://doi.org/10.1145/3209582.3209602</a:t>
            </a:r>
          </a:p>
          <a:p>
            <a:pPr>
              <a:lnSpc>
                <a:spcPct val="150000"/>
              </a:lnSpc>
            </a:pPr>
            <a:endParaRPr lang="en-US" altLang="zh-CN" i="1" dirty="0">
              <a:latin typeface="Arial Narrow" panose="020B0606020202030204" pitchFamily="34" charset="0"/>
              <a:cs typeface="Arial" panose="020B0604020202020204" pitchFamily="34" charset="0"/>
            </a:endParaRPr>
          </a:p>
          <a:p>
            <a:pPr>
              <a:lnSpc>
                <a:spcPct val="150000"/>
              </a:lnSpc>
            </a:pPr>
            <a:r>
              <a:rPr lang="en-US" altLang="zh-CN" i="1" dirty="0">
                <a:latin typeface="Arial Narrow" panose="020B0606020202030204" pitchFamily="34" charset="0"/>
                <a:cs typeface="Arial" panose="020B0604020202020204" pitchFamily="34" charset="0"/>
              </a:rPr>
              <a:t>[3] E. Steinmetz, M. </a:t>
            </a:r>
            <a:r>
              <a:rPr lang="en-US" altLang="zh-CN" i="1" dirty="0" err="1">
                <a:latin typeface="Arial Narrow" panose="020B0606020202030204" pitchFamily="34" charset="0"/>
                <a:cs typeface="Arial" panose="020B0604020202020204" pitchFamily="34" charset="0"/>
              </a:rPr>
              <a:t>Wildemeersch</a:t>
            </a:r>
            <a:r>
              <a:rPr lang="en-US" altLang="zh-CN" i="1" dirty="0">
                <a:latin typeface="Arial Narrow" panose="020B0606020202030204" pitchFamily="34" charset="0"/>
                <a:cs typeface="Arial" panose="020B0604020202020204" pitchFamily="34" charset="0"/>
              </a:rPr>
              <a:t>, T. Q. S. Quek and H. </a:t>
            </a:r>
            <a:r>
              <a:rPr lang="en-US" altLang="zh-CN" i="1" dirty="0" err="1">
                <a:latin typeface="Arial Narrow" panose="020B0606020202030204" pitchFamily="34" charset="0"/>
                <a:cs typeface="Arial" panose="020B0604020202020204" pitchFamily="34" charset="0"/>
              </a:rPr>
              <a:t>Wymeersch</a:t>
            </a:r>
            <a:r>
              <a:rPr lang="en-US" altLang="zh-CN" i="1" dirty="0">
                <a:latin typeface="Arial Narrow" panose="020B0606020202030204" pitchFamily="34" charset="0"/>
                <a:cs typeface="Arial" panose="020B0604020202020204" pitchFamily="34" charset="0"/>
              </a:rPr>
              <a:t>, "Packet Reception Probabilities in Vehicular Communications Close to Intersections," in IEEE Transactions on Intelligent Transportation Systems, vol. 22, no. 5, pp. 2823-2833, May 2021, </a:t>
            </a:r>
            <a:r>
              <a:rPr lang="en-US" altLang="zh-CN" i="1" dirty="0" err="1">
                <a:latin typeface="Arial Narrow" panose="020B0606020202030204" pitchFamily="34" charset="0"/>
                <a:cs typeface="Arial" panose="020B0604020202020204" pitchFamily="34" charset="0"/>
              </a:rPr>
              <a:t>doi</a:t>
            </a:r>
            <a:r>
              <a:rPr lang="en-US" altLang="zh-CN" i="1" dirty="0">
                <a:latin typeface="Arial Narrow" panose="020B0606020202030204" pitchFamily="34" charset="0"/>
                <a:cs typeface="Arial" panose="020B0604020202020204" pitchFamily="34" charset="0"/>
              </a:rPr>
              <a:t>: 10.1109/TITS.2020.2976564.</a:t>
            </a:r>
            <a:endParaRPr lang="zh-CN" altLang="en-US" i="1" dirty="0">
              <a:latin typeface="Arial Narrow" panose="020B0606020202030204" pitchFamily="34" charset="0"/>
              <a:cs typeface="Arial" panose="020B0604020202020204" pitchFamily="34" charset="0"/>
            </a:endParaRPr>
          </a:p>
        </p:txBody>
      </p:sp>
    </p:spTree>
  </p:cSld>
  <p:clrMapOvr>
    <a:masterClrMapping/>
  </p:clrMapOvr>
  <p:transition spd="slow" advTm="0">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8836188">
            <a:off x="3825303" y="2380525"/>
            <a:ext cx="11056882" cy="7666412"/>
          </a:xfrm>
          <a:prstGeom prst="rect">
            <a:avLst/>
          </a:prstGeom>
        </p:spPr>
      </p:pic>
      <p:grpSp>
        <p:nvGrpSpPr>
          <p:cNvPr id="27" name="组合 26"/>
          <p:cNvGrpSpPr/>
          <p:nvPr/>
        </p:nvGrpSpPr>
        <p:grpSpPr>
          <a:xfrm>
            <a:off x="0" y="2710631"/>
            <a:ext cx="762000" cy="1590622"/>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891524" y="4500798"/>
              <a:ext cx="3362326" cy="453426"/>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386885" y="2629360"/>
            <a:ext cx="4499177" cy="1738630"/>
            <a:chOff x="3846412" y="2691555"/>
            <a:chExt cx="4499177" cy="1738630"/>
          </a:xfrm>
        </p:grpSpPr>
        <p:sp>
          <p:nvSpPr>
            <p:cNvPr id="31" name="TextBox 12"/>
            <p:cNvSpPr txBox="1"/>
            <p:nvPr/>
          </p:nvSpPr>
          <p:spPr>
            <a:xfrm>
              <a:off x="3846412" y="2691555"/>
              <a:ext cx="4499177" cy="132347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8000" dirty="0">
                  <a:solidFill>
                    <a:srgbClr val="3E4150"/>
                  </a:solidFill>
                </a:rPr>
                <a:t>感谢聆听</a:t>
              </a:r>
            </a:p>
          </p:txBody>
        </p:sp>
        <p:sp>
          <p:nvSpPr>
            <p:cNvPr id="28" name="文本框 27"/>
            <p:cNvSpPr txBox="1"/>
            <p:nvPr/>
          </p:nvSpPr>
          <p:spPr>
            <a:xfrm>
              <a:off x="4066757" y="4093000"/>
              <a:ext cx="4070350" cy="337185"/>
            </a:xfrm>
            <a:prstGeom prst="rect">
              <a:avLst/>
            </a:prstGeom>
            <a:noFill/>
          </p:spPr>
          <p:txBody>
            <a:bodyPr wrap="square" rtlCol="0">
              <a:spAutoFit/>
            </a:bodyPr>
            <a:lstStyle/>
            <a:p>
              <a:pPr algn="ct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fill="hold"/>
                                        <p:tgtEl>
                                          <p:spTgt spid="4"/>
                                        </p:tgtEl>
                                        <p:attrNameLst>
                                          <p:attrName>ppt_x</p:attrName>
                                        </p:attrNameLst>
                                      </p:cBhvr>
                                      <p:tavLst>
                                        <p:tav tm="0">
                                          <p:val>
                                            <p:strVal val="1+#ppt_w/2"/>
                                          </p:val>
                                        </p:tav>
                                        <p:tav tm="100000">
                                          <p:val>
                                            <p:strVal val="#ppt_x"/>
                                          </p:val>
                                        </p:tav>
                                      </p:tavLst>
                                    </p:anim>
                                    <p:anim calcmode="lin" valueType="num">
                                      <p:cBhvr additive="base">
                                        <p:cTn id="8" dur="6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8"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p:tgtEl>
                                          <p:spTgt spid="27"/>
                                        </p:tgtEl>
                                        <p:attrNameLst>
                                          <p:attrName>ppt_x</p:attrName>
                                        </p:attrNameLst>
                                      </p:cBhvr>
                                      <p:tavLst>
                                        <p:tav tm="0">
                                          <p:val>
                                            <p:strVal val="#ppt_x-#ppt_w*1.125000"/>
                                          </p:val>
                                        </p:tav>
                                        <p:tav tm="100000">
                                          <p:val>
                                            <p:strVal val="#ppt_x"/>
                                          </p:val>
                                        </p:tav>
                                      </p:tavLst>
                                    </p:anim>
                                    <p:animEffect transition="in" filter="wipe(right)">
                                      <p:cBhvr>
                                        <p:cTn id="12" dur="500"/>
                                        <p:tgtEl>
                                          <p:spTgt spid="27"/>
                                        </p:tgtEl>
                                      </p:cBhvr>
                                    </p:animEffect>
                                  </p:childTnLst>
                                </p:cTn>
                              </p:par>
                              <p:par>
                                <p:cTn id="13" presetID="12" presetClass="entr" presetSubtype="8" fill="hold" nodeType="withEffect">
                                  <p:stCondLst>
                                    <p:cond delay="10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ppt_x</p:attrName>
                                        </p:attrNameLst>
                                      </p:cBhvr>
                                      <p:tavLst>
                                        <p:tav tm="0">
                                          <p:val>
                                            <p:strVal val="#ppt_x-#ppt_w*1.125000"/>
                                          </p:val>
                                        </p:tav>
                                        <p:tav tm="100000">
                                          <p:val>
                                            <p:strVal val="#ppt_x"/>
                                          </p:val>
                                        </p:tav>
                                      </p:tavLst>
                                    </p:anim>
                                    <p:animEffect transition="in" filter="wipe(right)">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515515" y="1070447"/>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989900" y="1417384"/>
            <a:ext cx="1053494" cy="1436009"/>
            <a:chOff x="4989900" y="1417384"/>
            <a:chExt cx="1053494" cy="1436009"/>
          </a:xfrm>
        </p:grpSpPr>
        <p:sp>
          <p:nvSpPr>
            <p:cNvPr id="19" name="矩形 18"/>
            <p:cNvSpPr/>
            <p:nvPr/>
          </p:nvSpPr>
          <p:spPr>
            <a:xfrm>
              <a:off x="4989900" y="2484061"/>
              <a:ext cx="1053494"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场景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689321" y="1417384"/>
            <a:ext cx="1446230" cy="1426795"/>
            <a:chOff x="6689321" y="1417384"/>
            <a:chExt cx="1446230"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689321" y="2474847"/>
              <a:ext cx="1446230"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系统模型</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426344" y="1417384"/>
            <a:ext cx="1677062" cy="1426794"/>
            <a:chOff x="8426344" y="1417384"/>
            <a:chExt cx="1677062"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426344" y="2474846"/>
              <a:ext cx="1677062"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问题数学化</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500029" y="3472458"/>
            <a:ext cx="1446229" cy="1387787"/>
            <a:chOff x="2500029" y="3472458"/>
            <a:chExt cx="144622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500029" y="4490913"/>
              <a:ext cx="144622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问题求解</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4388889" y="3472458"/>
            <a:ext cx="1446229" cy="1387787"/>
            <a:chOff x="6299169"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69"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300" fill="hold"/>
                                        <p:tgtEl>
                                          <p:spTgt spid="18"/>
                                        </p:tgtEl>
                                        <p:attrNameLst>
                                          <p:attrName>ppt_x</p:attrName>
                                        </p:attrNameLst>
                                      </p:cBhvr>
                                      <p:tavLst>
                                        <p:tav tm="0">
                                          <p:val>
                                            <p:strVal val="1+#ppt_w/2"/>
                                          </p:val>
                                        </p:tav>
                                        <p:tav tm="100000">
                                          <p:val>
                                            <p:strVal val="#ppt_x"/>
                                          </p:val>
                                        </p:tav>
                                      </p:tavLst>
                                    </p:anim>
                                    <p:anim calcmode="lin" valueType="num">
                                      <p:cBhvr additive="base">
                                        <p:cTn id="8" dur="1300" fill="hold"/>
                                        <p:tgtEl>
                                          <p:spTgt spid="18"/>
                                        </p:tgtEl>
                                        <p:attrNameLst>
                                          <p:attrName>ppt_y</p:attrName>
                                        </p:attrNameLst>
                                      </p:cBhvr>
                                      <p:tavLst>
                                        <p:tav tm="0">
                                          <p:val>
                                            <p:strVal val="0-#ppt_h/2"/>
                                          </p:val>
                                        </p:tav>
                                        <p:tav tm="100000">
                                          <p:val>
                                            <p:strVal val="#ppt_y"/>
                                          </p:val>
                                        </p:tav>
                                      </p:tavLst>
                                    </p:anim>
                                  </p:childTnLst>
                                </p:cTn>
                              </p:par>
                              <p:par>
                                <p:cTn id="9" presetID="12" presetClass="entr" presetSubtype="8"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down)">
                                      <p:cBhvr>
                                        <p:cTn id="21" dur="500"/>
                                        <p:tgtEl>
                                          <p:spTgt spid="3"/>
                                        </p:tgtEl>
                                      </p:cBhvr>
                                    </p:animEffect>
                                  </p:childTnLst>
                                </p:cTn>
                              </p:par>
                            </p:childTnLst>
                          </p:cTn>
                        </p:par>
                        <p:par>
                          <p:cTn id="22" fill="hold">
                            <p:stCondLst>
                              <p:cond delay="2000"/>
                            </p:stCondLst>
                            <p:childTnLst>
                              <p:par>
                                <p:cTn id="23" presetID="1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down)">
                                      <p:cBhvr>
                                        <p:cTn id="26" dur="500"/>
                                        <p:tgtEl>
                                          <p:spTgt spid="4"/>
                                        </p:tgtEl>
                                      </p:cBhvr>
                                    </p:animEffect>
                                  </p:childTnLst>
                                </p:cTn>
                              </p:par>
                            </p:childTnLst>
                          </p:cTn>
                        </p:par>
                        <p:par>
                          <p:cTn id="27" fill="hold">
                            <p:stCondLst>
                              <p:cond delay="2500"/>
                            </p:stCondLst>
                            <p:childTnLst>
                              <p:par>
                                <p:cTn id="28" presetID="1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down)">
                                      <p:cBhvr>
                                        <p:cTn id="31" dur="500"/>
                                        <p:tgtEl>
                                          <p:spTgt spid="5"/>
                                        </p:tgtEl>
                                      </p:cBhvr>
                                    </p:animEffect>
                                  </p:childTnLst>
                                </p:cTn>
                              </p:par>
                            </p:childTnLst>
                          </p:cTn>
                        </p:par>
                        <p:par>
                          <p:cTn id="32" fill="hold">
                            <p:stCondLst>
                              <p:cond delay="3000"/>
                            </p:stCondLst>
                            <p:childTnLst>
                              <p:par>
                                <p:cTn id="33" presetID="12"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ppt_y</p:attrName>
                                        </p:attrNameLst>
                                      </p:cBhvr>
                                      <p:tavLst>
                                        <p:tav tm="0">
                                          <p:val>
                                            <p:strVal val="#ppt_y-#ppt_h*1.125000"/>
                                          </p:val>
                                        </p:tav>
                                        <p:tav tm="100000">
                                          <p:val>
                                            <p:strVal val="#ppt_y"/>
                                          </p:val>
                                        </p:tav>
                                      </p:tavLst>
                                    </p:anim>
                                    <p:animEffect transition="in" filter="wipe(down)">
                                      <p:cBhvr>
                                        <p:cTn id="36" dur="500"/>
                                        <p:tgtEl>
                                          <p:spTgt spid="6"/>
                                        </p:tgtEl>
                                      </p:cBhvr>
                                    </p:animEffect>
                                  </p:childTnLst>
                                </p:cTn>
                              </p:par>
                            </p:childTnLst>
                          </p:cTn>
                        </p:par>
                        <p:par>
                          <p:cTn id="37" fill="hold">
                            <p:stCondLst>
                              <p:cond delay="3500"/>
                            </p:stCondLst>
                            <p:childTnLst>
                              <p:par>
                                <p:cTn id="38" presetID="1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down)">
                                      <p:cBhvr>
                                        <p:cTn id="41" dur="500"/>
                                        <p:tgtEl>
                                          <p:spTgt spid="8"/>
                                        </p:tgtEl>
                                      </p:cBhvr>
                                    </p:animEffect>
                                  </p:childTnLst>
                                </p:cTn>
                              </p:par>
                              <p:par>
                                <p:cTn id="42" presetID="42"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07" y="-21892"/>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884387" y="2286790"/>
            <a:ext cx="2448839" cy="2448839"/>
            <a:chOff x="1840426" y="1937795"/>
            <a:chExt cx="2448839" cy="2448839"/>
          </a:xfrm>
        </p:grpSpPr>
        <p:sp>
          <p:nvSpPr>
            <p:cNvPr id="24" name="椭圆 23"/>
            <p:cNvSpPr/>
            <p:nvPr/>
          </p:nvSpPr>
          <p:spPr>
            <a:xfrm>
              <a:off x="1840426" y="1937795"/>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8"/>
            <p:cNvSpPr>
              <a:spLocks noEditPoints="1"/>
            </p:cNvSpPr>
            <p:nvPr/>
          </p:nvSpPr>
          <p:spPr bwMode="auto">
            <a:xfrm>
              <a:off x="2425852" y="2655020"/>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27" name="矩形 26"/>
          <p:cNvSpPr/>
          <p:nvPr/>
        </p:nvSpPr>
        <p:spPr>
          <a:xfrm>
            <a:off x="2343028" y="4863332"/>
            <a:ext cx="1569660" cy="923330"/>
          </a:xfrm>
          <a:prstGeom prst="rect">
            <a:avLst/>
          </a:prstGeom>
        </p:spPr>
        <p:txBody>
          <a:bodyPr wrap="none">
            <a:spAutoFit/>
          </a:bodyPr>
          <a:lstStyle/>
          <a:p>
            <a:pPr algn="dist">
              <a:defRPr/>
            </a:pPr>
            <a:r>
              <a:rPr lang="zh-CN" altLang="en-US"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场景</a:t>
            </a:r>
            <a:endParaRPr lang="zh-CN" altLang="zh-CN"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20" y="868989"/>
            <a:ext cx="3472651" cy="817834"/>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300" fill="hold"/>
                                        <p:tgtEl>
                                          <p:spTgt spid="29"/>
                                        </p:tgtEl>
                                        <p:attrNameLst>
                                          <p:attrName>ppt_x</p:attrName>
                                        </p:attrNameLst>
                                      </p:cBhvr>
                                      <p:tavLst>
                                        <p:tav tm="0">
                                          <p:val>
                                            <p:strVal val="0-#ppt_w/2"/>
                                          </p:val>
                                        </p:tav>
                                        <p:tav tm="100000">
                                          <p:val>
                                            <p:strVal val="#ppt_x"/>
                                          </p:val>
                                        </p:tav>
                                      </p:tavLst>
                                    </p:anim>
                                    <p:anim calcmode="lin" valueType="num">
                                      <p:cBhvr additive="base">
                                        <p:cTn id="8" dur="1300" fill="hold"/>
                                        <p:tgtEl>
                                          <p:spTgt spid="29"/>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23" presetClass="entr" presetSubtype="16"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场景介绍</a:t>
            </a:r>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23" name="图片 22">
            <a:extLst>
              <a:ext uri="{FF2B5EF4-FFF2-40B4-BE49-F238E27FC236}">
                <a16:creationId xmlns:a16="http://schemas.microsoft.com/office/drawing/2014/main" id="{43D2BF5D-2122-4338-8948-2F41B9B59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570" y="1003301"/>
            <a:ext cx="8604860" cy="5608524"/>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研究意义</a:t>
            </a:r>
          </a:p>
        </p:txBody>
      </p:sp>
      <p:cxnSp>
        <p:nvCxnSpPr>
          <p:cNvPr id="9" name="直接连接符 8"/>
          <p:cNvCxnSpPr/>
          <p:nvPr/>
        </p:nvCxnSpPr>
        <p:spPr>
          <a:xfrm>
            <a:off x="3558956" y="1978974"/>
            <a:ext cx="0" cy="36004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297144" y="1240786"/>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3720881" y="3055298"/>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4297144" y="4844411"/>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966942" y="1604324"/>
            <a:ext cx="5532153" cy="773112"/>
            <a:chOff x="3952875" y="1970088"/>
            <a:chExt cx="2855913" cy="773112"/>
          </a:xfrm>
          <a:solidFill>
            <a:srgbClr val="3E4150"/>
          </a:solidFill>
        </p:grpSpPr>
        <p:sp>
          <p:nvSpPr>
            <p:cNvPr id="15" name="圆角矩形 14"/>
            <p:cNvSpPr/>
            <p:nvPr/>
          </p:nvSpPr>
          <p:spPr>
            <a:xfrm>
              <a:off x="3952875" y="1970088"/>
              <a:ext cx="2855913" cy="773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6" name="文本框 15"/>
            <p:cNvSpPr txBox="1"/>
            <p:nvPr/>
          </p:nvSpPr>
          <p:spPr>
            <a:xfrm>
              <a:off x="4104744" y="2125811"/>
              <a:ext cx="2646878" cy="461665"/>
            </a:xfrm>
            <a:prstGeom prst="rect">
              <a:avLst/>
            </a:prstGeom>
            <a:grp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提高路口通行效率</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966943" y="3385499"/>
            <a:ext cx="5532157" cy="774700"/>
            <a:chOff x="3952875" y="3751263"/>
            <a:chExt cx="4795313" cy="774700"/>
          </a:xfrm>
          <a:solidFill>
            <a:srgbClr val="3E4150"/>
          </a:solidFill>
        </p:grpSpPr>
        <p:sp>
          <p:nvSpPr>
            <p:cNvPr id="18" name="圆角矩形 17"/>
            <p:cNvSpPr/>
            <p:nvPr/>
          </p:nvSpPr>
          <p:spPr>
            <a:xfrm>
              <a:off x="3952875" y="3751263"/>
              <a:ext cx="4795313" cy="7747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9" name="文本框 18"/>
            <p:cNvSpPr txBox="1"/>
            <p:nvPr/>
          </p:nvSpPr>
          <p:spPr>
            <a:xfrm>
              <a:off x="4104744" y="3903017"/>
              <a:ext cx="4463819" cy="461665"/>
            </a:xfrm>
            <a:prstGeom prst="rect">
              <a:avLst/>
            </a:prstGeom>
            <a:grpFill/>
            <a:effectLst/>
          </p:spPr>
          <p:txBody>
            <a:bodyPr wrap="square" rtlCol="0">
              <a:spAutoFit/>
            </a:bodyPr>
            <a:lstStyle>
              <a:defPPr>
                <a:defRPr lang="zh-CN"/>
              </a:defPPr>
              <a:lvl1pPr>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合理利用</a:t>
              </a:r>
              <a:r>
                <a:rPr lang="en-US" altLang="zh-CN" dirty="0"/>
                <a:t>V2I</a:t>
              </a:r>
              <a:r>
                <a:rPr lang="zh-CN" altLang="en-US" dirty="0"/>
                <a:t>通信中的时频资源</a:t>
              </a:r>
              <a:endParaRPr lang="en-US" altLang="zh-CN" dirty="0"/>
            </a:p>
          </p:txBody>
        </p:sp>
      </p:grpSp>
      <p:grpSp>
        <p:nvGrpSpPr>
          <p:cNvPr id="20" name="组合 19"/>
          <p:cNvGrpSpPr/>
          <p:nvPr/>
        </p:nvGrpSpPr>
        <p:grpSpPr>
          <a:xfrm>
            <a:off x="3966942" y="5166674"/>
            <a:ext cx="5532158" cy="774700"/>
            <a:chOff x="3952874" y="5532438"/>
            <a:chExt cx="3294756" cy="774700"/>
          </a:xfrm>
          <a:solidFill>
            <a:srgbClr val="3E4150"/>
          </a:solidFill>
        </p:grpSpPr>
        <p:sp>
          <p:nvSpPr>
            <p:cNvPr id="21" name="圆角矩形 20"/>
            <p:cNvSpPr/>
            <p:nvPr/>
          </p:nvSpPr>
          <p:spPr>
            <a:xfrm>
              <a:off x="3952874" y="5532438"/>
              <a:ext cx="3294756" cy="7747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2" name="文本框 21"/>
            <p:cNvSpPr txBox="1"/>
            <p:nvPr/>
          </p:nvSpPr>
          <p:spPr>
            <a:xfrm>
              <a:off x="4104744" y="5711179"/>
              <a:ext cx="3042792" cy="461665"/>
            </a:xfrm>
            <a:prstGeom prst="rect">
              <a:avLst/>
            </a:prstGeom>
            <a:grpFill/>
            <a:effectLst/>
          </p:spPr>
          <p:txBody>
            <a:bodyPr wrap="none" rtlCol="0">
              <a:spAutoFit/>
            </a:bodyPr>
            <a:lstStyle>
              <a:defPPr>
                <a:defRPr lang="zh-CN"/>
              </a:defPPr>
              <a:lvl1pPr>
                <a:defRPr sz="2400">
                  <a:solidFill>
                    <a:schemeClr val="bg1"/>
                  </a:solidFill>
                  <a:latin typeface="微软雅黑" panose="020B0503020204020204" pitchFamily="34" charset="-122"/>
                  <a:ea typeface="微软雅黑" panose="020B0503020204020204" pitchFamily="34" charset="-122"/>
                </a:defRPr>
              </a:lvl1pPr>
            </a:lstStyle>
            <a:p>
              <a:r>
                <a:rPr lang="zh-CN" altLang="en-US" dirty="0"/>
                <a:t>在资源受限场景下尽量保持系统性能</a:t>
              </a:r>
              <a:endParaRPr lang="en-US" altLang="zh-CN" dirty="0"/>
            </a:p>
          </p:txBody>
        </p:sp>
      </p:grpSp>
      <p:grpSp>
        <p:nvGrpSpPr>
          <p:cNvPr id="3" name="组合 2"/>
          <p:cNvGrpSpPr/>
          <p:nvPr/>
        </p:nvGrpSpPr>
        <p:grpSpPr>
          <a:xfrm>
            <a:off x="1069756" y="2675886"/>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研究意义</a:t>
              </a: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250"/>
                            </p:stCondLst>
                            <p:childTnLst>
                              <p:par>
                                <p:cTn id="25" presetID="16" presetClass="entr" presetSubtype="4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Horizontal)">
                                      <p:cBhvr>
                                        <p:cTn id="27" dur="500"/>
                                        <p:tgtEl>
                                          <p:spTgt spid="9"/>
                                        </p:tgtEl>
                                      </p:cBhvr>
                                    </p:animEffect>
                                  </p:childTnLst>
                                </p:cTn>
                              </p:par>
                            </p:childTnLst>
                          </p:cTn>
                        </p:par>
                        <p:par>
                          <p:cTn id="28" fill="hold">
                            <p:stCondLst>
                              <p:cond delay="275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25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425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23535" y="9828"/>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6310931">
            <a:off x="9575921" y="4443605"/>
            <a:ext cx="4472823" cy="3101282"/>
          </a:xfrm>
          <a:prstGeom prst="rect">
            <a:avLst/>
          </a:prstGeom>
        </p:spPr>
      </p:pic>
      <p:sp>
        <p:nvSpPr>
          <p:cNvPr id="20" name="矩形 19"/>
          <p:cNvSpPr/>
          <p:nvPr/>
        </p:nvSpPr>
        <p:spPr>
          <a:xfrm>
            <a:off x="8021051" y="4680492"/>
            <a:ext cx="2441694" cy="769441"/>
          </a:xfrm>
          <a:prstGeom prst="rect">
            <a:avLst/>
          </a:prstGeom>
        </p:spPr>
        <p:txBody>
          <a:bodyPr wrap="none">
            <a:spAutoFit/>
          </a:bodyPr>
          <a:lstStyle/>
          <a:p>
            <a:pPr algn="dist">
              <a:defRPr/>
            </a:pPr>
            <a:r>
              <a:rPr lang="zh-CN" altLang="en-US"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系统模型</a:t>
            </a:r>
            <a:endParaRPr lang="zh-CN" altLang="zh-CN"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037604" y="2113142"/>
            <a:ext cx="2543716" cy="654310"/>
            <a:chOff x="1037604" y="2113142"/>
            <a:chExt cx="2543716" cy="654310"/>
          </a:xfrm>
        </p:grpSpPr>
        <p:grpSp>
          <p:nvGrpSpPr>
            <p:cNvPr id="6" name="组合 5"/>
            <p:cNvGrpSpPr/>
            <p:nvPr/>
          </p:nvGrpSpPr>
          <p:grpSpPr>
            <a:xfrm>
              <a:off x="1037604" y="2113142"/>
              <a:ext cx="684290" cy="654310"/>
              <a:chOff x="6130971" y="1234452"/>
              <a:chExt cx="684290" cy="654310"/>
            </a:xfrm>
          </p:grpSpPr>
          <p:sp>
            <p:nvSpPr>
              <p:cNvPr id="7" name="圆角矩形 6"/>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5" name="文本框 14"/>
            <p:cNvSpPr txBox="1"/>
            <p:nvPr/>
          </p:nvSpPr>
          <p:spPr>
            <a:xfrm>
              <a:off x="2165548" y="2186424"/>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运动模型</a:t>
              </a:r>
            </a:p>
          </p:txBody>
        </p:sp>
      </p:grpSp>
      <p:grpSp>
        <p:nvGrpSpPr>
          <p:cNvPr id="17" name="组合 16"/>
          <p:cNvGrpSpPr/>
          <p:nvPr/>
        </p:nvGrpSpPr>
        <p:grpSpPr>
          <a:xfrm>
            <a:off x="1022614" y="3059516"/>
            <a:ext cx="2558706" cy="654310"/>
            <a:chOff x="1022614" y="3059516"/>
            <a:chExt cx="2558706" cy="654310"/>
          </a:xfrm>
        </p:grpSpPr>
        <p:grpSp>
          <p:nvGrpSpPr>
            <p:cNvPr id="9" name="组合 8"/>
            <p:cNvGrpSpPr/>
            <p:nvPr/>
          </p:nvGrpSpPr>
          <p:grpSpPr>
            <a:xfrm>
              <a:off x="1022614" y="3059516"/>
              <a:ext cx="699280" cy="654310"/>
              <a:chOff x="6115981" y="2180826"/>
              <a:chExt cx="699280" cy="654310"/>
            </a:xfrm>
          </p:grpSpPr>
          <p:sp>
            <p:nvSpPr>
              <p:cNvPr id="10" name="圆角矩形 9"/>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2165548" y="3167232"/>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调度策略</a:t>
              </a:r>
            </a:p>
          </p:txBody>
        </p:sp>
      </p:grpSp>
      <p:grpSp>
        <p:nvGrpSpPr>
          <p:cNvPr id="19" name="组合 18"/>
          <p:cNvGrpSpPr/>
          <p:nvPr/>
        </p:nvGrpSpPr>
        <p:grpSpPr>
          <a:xfrm>
            <a:off x="1022614" y="4026182"/>
            <a:ext cx="2558706" cy="654310"/>
            <a:chOff x="1022614" y="4026182"/>
            <a:chExt cx="2558706" cy="654310"/>
          </a:xfrm>
        </p:grpSpPr>
        <p:grpSp>
          <p:nvGrpSpPr>
            <p:cNvPr id="12" name="组合 11"/>
            <p:cNvGrpSpPr/>
            <p:nvPr/>
          </p:nvGrpSpPr>
          <p:grpSpPr>
            <a:xfrm>
              <a:off x="1022614" y="4026182"/>
              <a:ext cx="699280" cy="654310"/>
              <a:chOff x="6115981" y="3147492"/>
              <a:chExt cx="699280" cy="654310"/>
            </a:xfrm>
          </p:grpSpPr>
          <p:sp>
            <p:nvSpPr>
              <p:cNvPr id="13" name="圆角矩形 12"/>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23" name="文本框 22"/>
            <p:cNvSpPr txBox="1"/>
            <p:nvPr/>
          </p:nvSpPr>
          <p:spPr>
            <a:xfrm>
              <a:off x="2165548" y="4118514"/>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通信模型</a:t>
              </a:r>
            </a:p>
          </p:txBody>
        </p:sp>
      </p:grpSp>
      <p:grpSp>
        <p:nvGrpSpPr>
          <p:cNvPr id="26" name="组合 25"/>
          <p:cNvGrpSpPr/>
          <p:nvPr/>
        </p:nvGrpSpPr>
        <p:grpSpPr>
          <a:xfrm>
            <a:off x="8053455" y="2113142"/>
            <a:ext cx="2448839" cy="2448839"/>
            <a:chOff x="8022705" y="1784869"/>
            <a:chExt cx="2448839" cy="2448839"/>
          </a:xfrm>
        </p:grpSpPr>
        <p:sp>
          <p:nvSpPr>
            <p:cNvPr id="18" name="椭圆 17"/>
            <p:cNvSpPr/>
            <p:nvPr/>
          </p:nvSpPr>
          <p:spPr>
            <a:xfrm>
              <a:off x="8022705" y="17848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2"/>
            <p:cNvSpPr>
              <a:spLocks noEditPoints="1"/>
            </p:cNvSpPr>
            <p:nvPr/>
          </p:nvSpPr>
          <p:spPr bwMode="auto">
            <a:xfrm flipH="1">
              <a:off x="8772190" y="2466541"/>
              <a:ext cx="1015607" cy="1085493"/>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00" fill="hold"/>
                                        <p:tgtEl>
                                          <p:spTgt spid="16"/>
                                        </p:tgtEl>
                                        <p:attrNameLst>
                                          <p:attrName>ppt_x</p:attrName>
                                        </p:attrNameLst>
                                      </p:cBhvr>
                                      <p:tavLst>
                                        <p:tav tm="0">
                                          <p:val>
                                            <p:strVal val="1+#ppt_w/2"/>
                                          </p:val>
                                        </p:tav>
                                        <p:tav tm="100000">
                                          <p:val>
                                            <p:strVal val="#ppt_x"/>
                                          </p:val>
                                        </p:tav>
                                      </p:tavLst>
                                    </p:anim>
                                    <p:anim calcmode="lin" valueType="num">
                                      <p:cBhvr additive="base">
                                        <p:cTn id="12" dur="7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700"/>
                            </p:stCondLst>
                            <p:childTnLst>
                              <p:par>
                                <p:cTn id="14" presetID="2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par>
                                <p:cTn id="18" presetID="1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ppt_y</p:attrName>
                                        </p:attrNameLst>
                                      </p:cBhvr>
                                      <p:tavLst>
                                        <p:tav tm="0">
                                          <p:val>
                                            <p:strVal val="#ppt_y+#ppt_h*1.125000"/>
                                          </p:val>
                                        </p:tav>
                                        <p:tav tm="100000">
                                          <p:val>
                                            <p:strVal val="#ppt_y"/>
                                          </p:val>
                                        </p:tav>
                                      </p:tavLst>
                                    </p:anim>
                                    <p:animEffect transition="in" filter="wipe(up)">
                                      <p:cBhvr>
                                        <p:cTn id="21" dur="500"/>
                                        <p:tgtEl>
                                          <p:spTgt spid="20"/>
                                        </p:tgtEl>
                                      </p:cBhvr>
                                    </p:animEffect>
                                  </p:childTnLst>
                                </p:cTn>
                              </p:par>
                              <p:par>
                                <p:cTn id="22" presetID="12" presetClass="entr" presetSubtype="2" fill="hold" nodeType="withEffect">
                                  <p:stCondLst>
                                    <p:cond delay="7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p:tgtEl>
                                          <p:spTgt spid="2"/>
                                        </p:tgtEl>
                                        <p:attrNameLst>
                                          <p:attrName>ppt_x</p:attrName>
                                        </p:attrNameLst>
                                      </p:cBhvr>
                                      <p:tavLst>
                                        <p:tav tm="0">
                                          <p:val>
                                            <p:strVal val="#ppt_x+#ppt_w*1.125000"/>
                                          </p:val>
                                        </p:tav>
                                        <p:tav tm="100000">
                                          <p:val>
                                            <p:strVal val="#ppt_x"/>
                                          </p:val>
                                        </p:tav>
                                      </p:tavLst>
                                    </p:anim>
                                    <p:animEffect transition="in" filter="wipe(left)">
                                      <p:cBhvr>
                                        <p:cTn id="25" dur="500"/>
                                        <p:tgtEl>
                                          <p:spTgt spid="2"/>
                                        </p:tgtEl>
                                      </p:cBhvr>
                                    </p:animEffect>
                                  </p:childTnLst>
                                </p:cTn>
                              </p:par>
                            </p:childTnLst>
                          </p:cTn>
                        </p:par>
                        <p:par>
                          <p:cTn id="26" fill="hold">
                            <p:stCondLst>
                              <p:cond delay="1900"/>
                            </p:stCondLst>
                            <p:childTnLst>
                              <p:par>
                                <p:cTn id="27" presetID="1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left)">
                                      <p:cBhvr>
                                        <p:cTn id="30" dur="500"/>
                                        <p:tgtEl>
                                          <p:spTgt spid="17"/>
                                        </p:tgtEl>
                                      </p:cBhvr>
                                    </p:animEffect>
                                  </p:childTnLst>
                                </p:cTn>
                              </p:par>
                            </p:childTnLst>
                          </p:cTn>
                        </p:par>
                        <p:par>
                          <p:cTn id="31" fill="hold">
                            <p:stCondLst>
                              <p:cond delay="2400"/>
                            </p:stCondLst>
                            <p:childTnLst>
                              <p:par>
                                <p:cTn id="32" presetID="12" presetClass="entr" presetSubtype="2"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p:tgtEl>
                                          <p:spTgt spid="19"/>
                                        </p:tgtEl>
                                        <p:attrNameLst>
                                          <p:attrName>ppt_x</p:attrName>
                                        </p:attrNameLst>
                                      </p:cBhvr>
                                      <p:tavLst>
                                        <p:tav tm="0">
                                          <p:val>
                                            <p:strVal val="#ppt_x+#ppt_w*1.125000"/>
                                          </p:val>
                                        </p:tav>
                                        <p:tav tm="100000">
                                          <p:val>
                                            <p:strVal val="#ppt_x"/>
                                          </p:val>
                                        </p:tav>
                                      </p:tavLst>
                                    </p:anim>
                                    <p:animEffect transition="in" filter="wipe(lef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运动模型</a:t>
            </a:r>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13" name="图片 12">
            <a:extLst>
              <a:ext uri="{FF2B5EF4-FFF2-40B4-BE49-F238E27FC236}">
                <a16:creationId xmlns:a16="http://schemas.microsoft.com/office/drawing/2014/main" id="{42F4DB4D-9B10-4D42-9507-875E1B566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516" y="4952059"/>
            <a:ext cx="3552381" cy="904762"/>
          </a:xfrm>
          <a:prstGeom prst="rect">
            <a:avLst/>
          </a:prstGeom>
        </p:spPr>
      </p:pic>
      <p:pic>
        <p:nvPicPr>
          <p:cNvPr id="20" name="图片 19">
            <a:extLst>
              <a:ext uri="{FF2B5EF4-FFF2-40B4-BE49-F238E27FC236}">
                <a16:creationId xmlns:a16="http://schemas.microsoft.com/office/drawing/2014/main" id="{6E45A4EF-4156-4822-B4CE-5FB3F52CF9B2}"/>
              </a:ext>
            </a:extLst>
          </p:cNvPr>
          <p:cNvPicPr>
            <a:picLocks noChangeAspect="1"/>
          </p:cNvPicPr>
          <p:nvPr/>
        </p:nvPicPr>
        <p:blipFill rotWithShape="1">
          <a:blip r:embed="rId4">
            <a:extLst>
              <a:ext uri="{28A0092B-C50C-407E-A947-70E740481C1C}">
                <a14:useLocalDpi xmlns:a14="http://schemas.microsoft.com/office/drawing/2010/main" val="0"/>
              </a:ext>
            </a:extLst>
          </a:blip>
          <a:srcRect l="6355" t="129" r="8021" b="49871"/>
          <a:stretch/>
        </p:blipFill>
        <p:spPr>
          <a:xfrm>
            <a:off x="188686" y="1178383"/>
            <a:ext cx="7297445" cy="5131199"/>
          </a:xfrm>
          <a:prstGeom prst="rect">
            <a:avLst/>
          </a:prstGeom>
        </p:spPr>
      </p:pic>
      <p:pic>
        <p:nvPicPr>
          <p:cNvPr id="24" name="图片 23">
            <a:extLst>
              <a:ext uri="{FF2B5EF4-FFF2-40B4-BE49-F238E27FC236}">
                <a16:creationId xmlns:a16="http://schemas.microsoft.com/office/drawing/2014/main" id="{75FB75E6-0CF5-4B9F-93B7-C7C87CD824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902" y="1178383"/>
            <a:ext cx="3980674" cy="3494739"/>
          </a:xfrm>
          <a:prstGeom prst="rect">
            <a:avLst/>
          </a:prstGeom>
        </p:spPr>
      </p:pic>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95465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路口调度策略</a:t>
            </a:r>
          </a:p>
        </p:txBody>
      </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45" name="图片 44">
            <a:extLst>
              <a:ext uri="{FF2B5EF4-FFF2-40B4-BE49-F238E27FC236}">
                <a16:creationId xmlns:a16="http://schemas.microsoft.com/office/drawing/2014/main" id="{79C2759D-3CDF-470E-A05A-83D955E64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86" y="1589227"/>
            <a:ext cx="6633010" cy="4323301"/>
          </a:xfrm>
          <a:prstGeom prst="rect">
            <a:avLst/>
          </a:prstGeom>
        </p:spPr>
      </p:pic>
      <p:sp>
        <p:nvSpPr>
          <p:cNvPr id="8" name="文本框 7">
            <a:extLst>
              <a:ext uri="{FF2B5EF4-FFF2-40B4-BE49-F238E27FC236}">
                <a16:creationId xmlns:a16="http://schemas.microsoft.com/office/drawing/2014/main" id="{E4B93CAE-ED4A-44B5-A713-951174EBA4E6}"/>
              </a:ext>
            </a:extLst>
          </p:cNvPr>
          <p:cNvSpPr txBox="1"/>
          <p:nvPr/>
        </p:nvSpPr>
        <p:spPr>
          <a:xfrm>
            <a:off x="7223083" y="683535"/>
            <a:ext cx="4554244" cy="5871223"/>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我们将路口可以抽象成如下模型：</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每个路口由两个主干道路组成，每条主干道路由若干有方向的车道组成；每个车道的起始点分别以一定的速率生成具有不同状态的车辆，车辆到达目的地点后自动销毁，行驶过程之中，允许车辆加减速度和改变方向，并遵循如下准则通过路口：</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直行车辆优先于转弯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掉头车辆；</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左转车辆优先于右转车辆；</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车辆间须保持安全距离，即大于最大制动距离；</a:t>
            </a:r>
            <a:endParaRPr lang="en-US" altLang="zh-CN" sz="14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400" dirty="0">
                <a:latin typeface="微软雅黑" panose="020B0503020204020204" pitchFamily="34" charset="-122"/>
                <a:ea typeface="微软雅黑" panose="020B0503020204020204" pitchFamily="34" charset="-122"/>
              </a:rPr>
              <a:t>车辆应符合道路速度限制和自身物理限制。</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因此我们有如下调度策略：</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阶段</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 预约，每辆生成的车辆需要定时向路口的设施进行同行预约请求，并由路口返回一个确认信息，该确认信息应该包含，车辆进入路口的车道编号和建议时间。</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阶段</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 通行，当车辆到达缓冲区域时，应当再次向路口设备发送确认请求，由路口设施根据车辆状态确认是否允许车辆进入路口，若符合通行条件，路口设备将接管车辆的运动</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spd="slow"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通信模型</a:t>
            </a: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grpSp>
        <p:nvGrpSpPr>
          <p:cNvPr id="50" name="组合 49">
            <a:extLst>
              <a:ext uri="{FF2B5EF4-FFF2-40B4-BE49-F238E27FC236}">
                <a16:creationId xmlns:a16="http://schemas.microsoft.com/office/drawing/2014/main" id="{594DB74A-AA2F-42CC-93A4-D335771FA7FE}"/>
              </a:ext>
            </a:extLst>
          </p:cNvPr>
          <p:cNvGrpSpPr/>
          <p:nvPr/>
        </p:nvGrpSpPr>
        <p:grpSpPr>
          <a:xfrm>
            <a:off x="1716016" y="1182298"/>
            <a:ext cx="8519822" cy="4240595"/>
            <a:chOff x="1642369" y="1740022"/>
            <a:chExt cx="8519822" cy="4240595"/>
          </a:xfrm>
        </p:grpSpPr>
        <p:grpSp>
          <p:nvGrpSpPr>
            <p:cNvPr id="34" name="组合 33">
              <a:extLst>
                <a:ext uri="{FF2B5EF4-FFF2-40B4-BE49-F238E27FC236}">
                  <a16:creationId xmlns:a16="http://schemas.microsoft.com/office/drawing/2014/main" id="{B16067E8-4BC1-44C6-93DE-8F87FFD5FC6B}"/>
                </a:ext>
              </a:extLst>
            </p:cNvPr>
            <p:cNvGrpSpPr/>
            <p:nvPr/>
          </p:nvGrpSpPr>
          <p:grpSpPr>
            <a:xfrm>
              <a:off x="1642369" y="1740022"/>
              <a:ext cx="8519822" cy="4233372"/>
              <a:chOff x="1642369" y="1740022"/>
              <a:chExt cx="8519822" cy="4233372"/>
            </a:xfrm>
          </p:grpSpPr>
          <p:sp>
            <p:nvSpPr>
              <p:cNvPr id="3" name="矩形 2">
                <a:extLst>
                  <a:ext uri="{FF2B5EF4-FFF2-40B4-BE49-F238E27FC236}">
                    <a16:creationId xmlns:a16="http://schemas.microsoft.com/office/drawing/2014/main" id="{9F41C982-2466-4D0B-8A19-BE6B6CCDE52F}"/>
                  </a:ext>
                </a:extLst>
              </p:cNvPr>
              <p:cNvSpPr/>
              <p:nvPr/>
            </p:nvSpPr>
            <p:spPr>
              <a:xfrm>
                <a:off x="2157275" y="1740022"/>
                <a:ext cx="7208668" cy="379964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53AC6A4-5BD5-4986-BA4C-19C4A50C3231}"/>
                  </a:ext>
                </a:extLst>
              </p:cNvPr>
              <p:cNvSpPr txBox="1"/>
              <p:nvPr/>
            </p:nvSpPr>
            <p:spPr>
              <a:xfrm>
                <a:off x="1642369" y="3244334"/>
                <a:ext cx="35510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F</a:t>
                </a:r>
                <a:endParaRPr lang="zh-CN" altLang="en-US"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D9E969D1-8615-4D41-B876-707E57ACCCE8}"/>
                  </a:ext>
                </a:extLst>
              </p:cNvPr>
              <p:cNvSpPr txBox="1"/>
              <p:nvPr/>
            </p:nvSpPr>
            <p:spPr>
              <a:xfrm>
                <a:off x="2033507" y="5604062"/>
                <a:ext cx="35510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a:t>
                </a:r>
                <a:endParaRPr lang="zh-CN" altLang="en-US" dirty="0">
                  <a:latin typeface="Arial" panose="020B0604020202020204" pitchFamily="34" charset="0"/>
                  <a:cs typeface="Arial" panose="020B0604020202020204" pitchFamily="34" charset="0"/>
                </a:endParaRPr>
              </a:p>
            </p:txBody>
          </p:sp>
          <p:cxnSp>
            <p:nvCxnSpPr>
              <p:cNvPr id="10" name="直接连接符 9">
                <a:extLst>
                  <a:ext uri="{FF2B5EF4-FFF2-40B4-BE49-F238E27FC236}">
                    <a16:creationId xmlns:a16="http://schemas.microsoft.com/office/drawing/2014/main" id="{D404B52E-C1B2-447D-8DC5-FA47DE1207BA}"/>
                  </a:ext>
                </a:extLst>
              </p:cNvPr>
              <p:cNvCxnSpPr/>
              <p:nvPr/>
            </p:nvCxnSpPr>
            <p:spPr>
              <a:xfrm>
                <a:off x="2157274" y="2459115"/>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17387E6-8902-4619-8C41-FE5B47B87868}"/>
                  </a:ext>
                </a:extLst>
              </p:cNvPr>
              <p:cNvCxnSpPr/>
              <p:nvPr/>
            </p:nvCxnSpPr>
            <p:spPr>
              <a:xfrm>
                <a:off x="2158753" y="4067453"/>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21D9F4F-2D8A-4D83-95DD-1CB82B4BCDB5}"/>
                  </a:ext>
                </a:extLst>
              </p:cNvPr>
              <p:cNvSpPr txBox="1"/>
              <p:nvPr/>
            </p:nvSpPr>
            <p:spPr>
              <a:xfrm>
                <a:off x="4889920" y="1974190"/>
                <a:ext cx="221054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State  information</a:t>
                </a:r>
                <a:endParaRPr lang="zh-CN" altLang="en-US"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AF579439-4EC7-43EF-BB70-4EDEE02AB4B6}"/>
                  </a:ext>
                </a:extLst>
              </p:cNvPr>
              <p:cNvSpPr txBox="1"/>
              <p:nvPr/>
            </p:nvSpPr>
            <p:spPr>
              <a:xfrm>
                <a:off x="4889920" y="2871070"/>
                <a:ext cx="221054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Up link </a:t>
                </a:r>
                <a:endParaRPr lang="zh-CN" altLang="en-US"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13B2268B-5513-47FD-B539-0FB4618186FA}"/>
                  </a:ext>
                </a:extLst>
              </p:cNvPr>
              <p:cNvSpPr txBox="1"/>
              <p:nvPr/>
            </p:nvSpPr>
            <p:spPr>
              <a:xfrm>
                <a:off x="4842034" y="4625418"/>
                <a:ext cx="221054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Down link</a:t>
                </a:r>
                <a:endParaRPr lang="zh-CN" altLang="en-US" dirty="0">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63450A20-E5B6-4A84-BE80-99FE33642528}"/>
                  </a:ext>
                </a:extLst>
              </p:cNvPr>
              <p:cNvCxnSpPr/>
              <p:nvPr/>
            </p:nvCxnSpPr>
            <p:spPr>
              <a:xfrm>
                <a:off x="2157274" y="2831977"/>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D2C73F7-1EE4-4DC1-BFF7-F7692BFE94F2}"/>
                  </a:ext>
                </a:extLst>
              </p:cNvPr>
              <p:cNvCxnSpPr/>
              <p:nvPr/>
            </p:nvCxnSpPr>
            <p:spPr>
              <a:xfrm>
                <a:off x="2149878" y="3241831"/>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BA92C51-ED16-4133-B00F-0F6EF58727B8}"/>
                  </a:ext>
                </a:extLst>
              </p:cNvPr>
              <p:cNvCxnSpPr/>
              <p:nvPr/>
            </p:nvCxnSpPr>
            <p:spPr>
              <a:xfrm>
                <a:off x="2157274" y="3639843"/>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C155587-C9D4-471D-A4F5-8DFDDF8DFF85}"/>
                  </a:ext>
                </a:extLst>
              </p:cNvPr>
              <p:cNvCxnSpPr>
                <a:cxnSpLocks/>
              </p:cNvCxnSpPr>
              <p:nvPr/>
            </p:nvCxnSpPr>
            <p:spPr>
              <a:xfrm flipH="1">
                <a:off x="9709611" y="2900221"/>
                <a:ext cx="766" cy="74136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ED044DA-8C74-4C61-85FC-63A5F2C37B9E}"/>
                  </a:ext>
                </a:extLst>
              </p:cNvPr>
              <p:cNvSpPr txBox="1"/>
              <p:nvPr/>
            </p:nvSpPr>
            <p:spPr>
              <a:xfrm>
                <a:off x="9340156" y="2443613"/>
                <a:ext cx="8128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Sub 1</a:t>
                </a:r>
                <a:endParaRPr lang="zh-CN" altLang="en-US"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22E23F57-5EC5-4A79-9478-6FFA1420835F}"/>
                  </a:ext>
                </a:extLst>
              </p:cNvPr>
              <p:cNvSpPr txBox="1"/>
              <p:nvPr/>
            </p:nvSpPr>
            <p:spPr>
              <a:xfrm>
                <a:off x="9349391" y="3706233"/>
                <a:ext cx="81280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Sub n</a:t>
                </a:r>
                <a:endParaRPr lang="zh-CN" altLang="en-US" dirty="0">
                  <a:latin typeface="Arial" panose="020B0604020202020204" pitchFamily="34" charset="0"/>
                  <a:cs typeface="Arial" panose="020B0604020202020204" pitchFamily="34" charset="0"/>
                </a:endParaRPr>
              </a:p>
            </p:txBody>
          </p:sp>
          <p:cxnSp>
            <p:nvCxnSpPr>
              <p:cNvPr id="30" name="直接连接符 29">
                <a:extLst>
                  <a:ext uri="{FF2B5EF4-FFF2-40B4-BE49-F238E27FC236}">
                    <a16:creationId xmlns:a16="http://schemas.microsoft.com/office/drawing/2014/main" id="{FB67A027-BD03-439D-9839-FBD6507F0C58}"/>
                  </a:ext>
                </a:extLst>
              </p:cNvPr>
              <p:cNvCxnSpPr/>
              <p:nvPr/>
            </p:nvCxnSpPr>
            <p:spPr>
              <a:xfrm>
                <a:off x="30110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8697298B-C299-4BA1-9E73-8CE2AE8D673D}"/>
                  </a:ext>
                </a:extLst>
              </p:cNvPr>
              <p:cNvCxnSpPr/>
              <p:nvPr/>
            </p:nvCxnSpPr>
            <p:spPr>
              <a:xfrm>
                <a:off x="393161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0EC1D93-71B6-4862-B9E6-2370B4847187}"/>
                  </a:ext>
                </a:extLst>
              </p:cNvPr>
              <p:cNvCxnSpPr/>
              <p:nvPr/>
            </p:nvCxnSpPr>
            <p:spPr>
              <a:xfrm>
                <a:off x="485217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8B449F7-C1F5-4281-89BE-47102E77E4C2}"/>
                  </a:ext>
                </a:extLst>
              </p:cNvPr>
              <p:cNvCxnSpPr/>
              <p:nvPr/>
            </p:nvCxnSpPr>
            <p:spPr>
              <a:xfrm>
                <a:off x="577273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494FD526-E0E0-43EF-A6CE-C0730E6522DB}"/>
                  </a:ext>
                </a:extLst>
              </p:cNvPr>
              <p:cNvCxnSpPr/>
              <p:nvPr/>
            </p:nvCxnSpPr>
            <p:spPr>
              <a:xfrm>
                <a:off x="669329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76EBA98-D7A5-4974-B0D6-ACE6A3770609}"/>
                  </a:ext>
                </a:extLst>
              </p:cNvPr>
              <p:cNvCxnSpPr/>
              <p:nvPr/>
            </p:nvCxnSpPr>
            <p:spPr>
              <a:xfrm>
                <a:off x="76138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EBEE877-BA97-4F59-9BC0-AAB2615105F3}"/>
                  </a:ext>
                </a:extLst>
              </p:cNvPr>
              <p:cNvCxnSpPr/>
              <p:nvPr/>
            </p:nvCxnSpPr>
            <p:spPr>
              <a:xfrm>
                <a:off x="8534414"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F1CE966-F001-4F34-BC1E-54343D3EE86F}"/>
                  </a:ext>
                </a:extLst>
              </p:cNvPr>
              <p:cNvSpPr txBox="1"/>
              <p:nvPr/>
            </p:nvSpPr>
            <p:spPr>
              <a:xfrm>
                <a:off x="2211061" y="3698121"/>
                <a:ext cx="79041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Slot 1 </a:t>
                </a:r>
                <a:endParaRPr lang="zh-CN" altLang="en-US" dirty="0">
                  <a:latin typeface="Arial" panose="020B0604020202020204" pitchFamily="34" charset="0"/>
                  <a:cs typeface="Arial" panose="020B0604020202020204" pitchFamily="34" charset="0"/>
                </a:endParaRPr>
              </a:p>
            </p:txBody>
          </p:sp>
          <p:sp>
            <p:nvSpPr>
              <p:cNvPr id="65" name="文本框 64">
                <a:extLst>
                  <a:ext uri="{FF2B5EF4-FFF2-40B4-BE49-F238E27FC236}">
                    <a16:creationId xmlns:a16="http://schemas.microsoft.com/office/drawing/2014/main" id="{1FD7F7C6-533E-4965-94DA-77ADE760E4FE}"/>
                  </a:ext>
                </a:extLst>
              </p:cNvPr>
              <p:cNvSpPr txBox="1"/>
              <p:nvPr/>
            </p:nvSpPr>
            <p:spPr>
              <a:xfrm>
                <a:off x="3102125" y="3698121"/>
                <a:ext cx="79041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Slot 2 </a:t>
                </a:r>
                <a:endParaRPr lang="zh-CN" altLang="en-US" dirty="0">
                  <a:latin typeface="Arial" panose="020B0604020202020204" pitchFamily="34" charset="0"/>
                  <a:cs typeface="Arial" panose="020B0604020202020204" pitchFamily="34" charset="0"/>
                </a:endParaRPr>
              </a:p>
            </p:txBody>
          </p:sp>
          <p:sp>
            <p:nvSpPr>
              <p:cNvPr id="66" name="文本框 65">
                <a:extLst>
                  <a:ext uri="{FF2B5EF4-FFF2-40B4-BE49-F238E27FC236}">
                    <a16:creationId xmlns:a16="http://schemas.microsoft.com/office/drawing/2014/main" id="{007B7DF4-9DB0-4268-863A-CA06BBB22BFC}"/>
                  </a:ext>
                </a:extLst>
              </p:cNvPr>
              <p:cNvSpPr txBox="1"/>
              <p:nvPr/>
            </p:nvSpPr>
            <p:spPr>
              <a:xfrm>
                <a:off x="8530378" y="3698121"/>
                <a:ext cx="86918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Slot m </a:t>
                </a:r>
                <a:endParaRPr lang="zh-CN" altLang="en-US" dirty="0">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79A126FA-C61B-4ABC-875F-CB92FC210BE6}"/>
                </a:ext>
              </a:extLst>
            </p:cNvPr>
            <p:cNvSpPr txBox="1"/>
            <p:nvPr/>
          </p:nvSpPr>
          <p:spPr>
            <a:xfrm>
              <a:off x="9199464" y="5611285"/>
              <a:ext cx="812800" cy="369332"/>
            </a:xfrm>
            <a:prstGeom prst="rect">
              <a:avLst/>
            </a:prstGeom>
            <a:noFill/>
          </p:spPr>
          <p:txBody>
            <a:bodyPr wrap="square" rtlCol="0">
              <a:spAutoFit/>
            </a:bodyPr>
            <a:lstStyle/>
            <a:p>
              <a:r>
                <a:rPr lang="en-US" altLang="zh-CN" dirty="0" err="1">
                  <a:latin typeface="Arial" panose="020B0604020202020204" pitchFamily="34" charset="0"/>
                  <a:cs typeface="Arial" panose="020B0604020202020204" pitchFamily="34" charset="0"/>
                </a:rPr>
                <a:t>T+m</a:t>
              </a:r>
              <a:endParaRPr lang="zh-CN" altLang="en-US" dirty="0">
                <a:latin typeface="Arial" panose="020B0604020202020204" pitchFamily="34" charset="0"/>
                <a:cs typeface="Arial" panose="020B0604020202020204" pitchFamily="34" charset="0"/>
              </a:endParaRPr>
            </a:p>
          </p:txBody>
        </p:sp>
        <p:cxnSp>
          <p:nvCxnSpPr>
            <p:cNvPr id="74" name="直接连接符 73">
              <a:extLst>
                <a:ext uri="{FF2B5EF4-FFF2-40B4-BE49-F238E27FC236}">
                  <a16:creationId xmlns:a16="http://schemas.microsoft.com/office/drawing/2014/main" id="{801051EF-9CE5-483D-A1FD-6C55C2C2B686}"/>
                </a:ext>
              </a:extLst>
            </p:cNvPr>
            <p:cNvCxnSpPr>
              <a:cxnSpLocks/>
            </p:cNvCxnSpPr>
            <p:nvPr/>
          </p:nvCxnSpPr>
          <p:spPr>
            <a:xfrm>
              <a:off x="4222363" y="3890899"/>
              <a:ext cx="4118073" cy="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75" name="文本框 74">
            <a:extLst>
              <a:ext uri="{FF2B5EF4-FFF2-40B4-BE49-F238E27FC236}">
                <a16:creationId xmlns:a16="http://schemas.microsoft.com/office/drawing/2014/main" id="{76DC2F09-8489-4331-BAB0-3F57039757D9}"/>
              </a:ext>
            </a:extLst>
          </p:cNvPr>
          <p:cNvSpPr txBox="1"/>
          <p:nvPr/>
        </p:nvSpPr>
        <p:spPr>
          <a:xfrm>
            <a:off x="414673" y="5595496"/>
            <a:ext cx="11306272"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对于通信模型，我们假使整个路口的</a:t>
            </a:r>
            <a:r>
              <a:rPr lang="en-US" altLang="zh-CN" dirty="0">
                <a:latin typeface="微软雅黑" panose="020B0503020204020204" pitchFamily="34" charset="-122"/>
                <a:ea typeface="微软雅黑" panose="020B0503020204020204" pitchFamily="34" charset="-122"/>
              </a:rPr>
              <a:t>V2I</a:t>
            </a:r>
            <a:r>
              <a:rPr lang="zh-CN" altLang="en-US" dirty="0">
                <a:latin typeface="微软雅黑" panose="020B0503020204020204" pitchFamily="34" charset="-122"/>
                <a:ea typeface="微软雅黑" panose="020B0503020204020204" pitchFamily="34" charset="-122"/>
              </a:rPr>
              <a:t>通信是资源受限的，同时我们将资源块分成三个部分，即状态信息信道，上行信道，和下行信道；对于整个模型，我们默认系统是集中式的，即调度单元可以通过状态信息信道获取整个路口车辆的公开的状态，而上行和下行信道主要用于传输车辆的通行请求和调度命令。我们主要考虑上行信道，对于下行信道很容易由上行推广。</a:t>
            </a:r>
          </a:p>
        </p:txBody>
      </p:sp>
      <p:sp>
        <p:nvSpPr>
          <p:cNvPr id="76" name="文本框 75">
            <a:extLst>
              <a:ext uri="{FF2B5EF4-FFF2-40B4-BE49-F238E27FC236}">
                <a16:creationId xmlns:a16="http://schemas.microsoft.com/office/drawing/2014/main" id="{EBB61F6B-2704-4005-B094-D7401529D85D}"/>
              </a:ext>
            </a:extLst>
          </p:cNvPr>
          <p:cNvSpPr txBox="1"/>
          <p:nvPr/>
        </p:nvSpPr>
        <p:spPr>
          <a:xfrm>
            <a:off x="2146166" y="796886"/>
            <a:ext cx="140060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Frame K</a:t>
            </a:r>
            <a:endParaRPr lang="zh-CN" altLang="en-US" dirty="0">
              <a:latin typeface="Arial" panose="020B0604020202020204" pitchFamily="34" charset="0"/>
              <a:cs typeface="Arial" panose="020B0604020202020204" pitchFamily="34" charset="0"/>
            </a:endParaRPr>
          </a:p>
        </p:txBody>
      </p:sp>
    </p:spTree>
  </p:cSld>
  <p:clrMapOvr>
    <a:masterClrMapping/>
  </p:clrMapOvr>
  <p:transition spd="slow" advTm="0">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TotalTime>
  <Words>1432</Words>
  <Application>Microsoft Office PowerPoint</Application>
  <PresentationFormat>宽屏</PresentationFormat>
  <Paragraphs>114</Paragraphs>
  <Slides>19</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等线 Light</vt:lpstr>
      <vt:lpstr>微软雅黑</vt:lpstr>
      <vt:lpstr>Arial</vt:lpstr>
      <vt:lpstr>Arial Narrow</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cp:lastModifiedBy>
  <cp:revision>44</cp:revision>
  <dcterms:created xsi:type="dcterms:W3CDTF">2021-08-25T01:11:53Z</dcterms:created>
  <dcterms:modified xsi:type="dcterms:W3CDTF">2021-08-29T03:29:24Z</dcterms:modified>
</cp:coreProperties>
</file>